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2" r:id="rId2"/>
    <p:sldId id="299" r:id="rId3"/>
    <p:sldId id="283" r:id="rId4"/>
    <p:sldId id="285" r:id="rId5"/>
    <p:sldId id="286" r:id="rId6"/>
    <p:sldId id="288" r:id="rId7"/>
    <p:sldId id="289" r:id="rId8"/>
    <p:sldId id="268" r:id="rId9"/>
    <p:sldId id="292" r:id="rId10"/>
    <p:sldId id="269" r:id="rId11"/>
    <p:sldId id="304" r:id="rId12"/>
    <p:sldId id="300" r:id="rId13"/>
    <p:sldId id="301" r:id="rId14"/>
    <p:sldId id="302" r:id="rId15"/>
    <p:sldId id="303" r:id="rId16"/>
    <p:sldId id="306" r:id="rId17"/>
    <p:sldId id="307" r:id="rId18"/>
    <p:sldId id="271" r:id="rId19"/>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011" autoAdjust="0"/>
  </p:normalViewPr>
  <p:slideViewPr>
    <p:cSldViewPr>
      <p:cViewPr varScale="1">
        <p:scale>
          <a:sx n="68" d="100"/>
          <a:sy n="68" d="100"/>
        </p:scale>
        <p:origin x="-144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image" Target="../media/image20.jpeg"/></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Libro1" TargetMode="External"/><Relationship Id="rId1" Type="http://schemas.openxmlformats.org/officeDocument/2006/relationships/image" Target="../media/image18.jpeg"/></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openxmlformats.org/officeDocument/2006/relationships/image" Target="../media/image11.jpeg"/><Relationship Id="rId1" Type="http://schemas.openxmlformats.org/officeDocument/2006/relationships/image" Target="../media/image4.jpeg"/><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DO"/>
  <c:chart>
    <c:view3D>
      <c:rotX val="30"/>
      <c:perspective val="30"/>
    </c:view3D>
    <c:plotArea>
      <c:layout/>
      <c:pie3DChart>
        <c:varyColors val="1"/>
        <c:ser>
          <c:idx val="0"/>
          <c:order val="0"/>
          <c:dPt>
            <c:idx val="1"/>
            <c:spPr>
              <a:solidFill>
                <a:schemeClr val="accent3">
                  <a:lumMod val="20000"/>
                  <a:lumOff val="80000"/>
                </a:schemeClr>
              </a:solidFill>
            </c:spPr>
          </c:dPt>
          <c:dPt>
            <c:idx val="2"/>
            <c:spPr>
              <a:solidFill>
                <a:schemeClr val="accent1">
                  <a:lumMod val="40000"/>
                  <a:lumOff val="60000"/>
                </a:schemeClr>
              </a:solidFill>
            </c:spPr>
          </c:dPt>
          <c:dPt>
            <c:idx val="3"/>
            <c:spPr>
              <a:solidFill>
                <a:srgbClr val="FFC000"/>
              </a:solidFill>
            </c:spPr>
          </c:dPt>
          <c:dLbls>
            <c:txPr>
              <a:bodyPr/>
              <a:lstStyle/>
              <a:p>
                <a:pPr>
                  <a:defRPr lang="es-ES" sz="1600" b="1"/>
                </a:pPr>
                <a:endParaRPr lang="es-DO"/>
              </a:p>
            </c:txPr>
            <c:showVal val="1"/>
            <c:showLeaderLines val="1"/>
          </c:dLbls>
          <c:cat>
            <c:strRef>
              <c:f>Hoja1!$B$3:$B$7</c:f>
              <c:strCache>
                <c:ptCount val="5"/>
                <c:pt idx="0">
                  <c:v>Distribucion de los Resultados según  L.E.</c:v>
                </c:pt>
                <c:pt idx="1">
                  <c:v>Linea  Estrategicaca I</c:v>
                </c:pt>
                <c:pt idx="2">
                  <c:v>Linea  Estrategicaca II</c:v>
                </c:pt>
                <c:pt idx="3">
                  <c:v>Linea  Estrategicaca III</c:v>
                </c:pt>
                <c:pt idx="4">
                  <c:v>TOTAL</c:v>
                </c:pt>
              </c:strCache>
            </c:strRef>
          </c:cat>
          <c:val>
            <c:numRef>
              <c:f>Hoja1!$C$3:$C$7</c:f>
              <c:numCache>
                <c:formatCode>0%</c:formatCode>
                <c:ptCount val="5"/>
                <c:pt idx="1">
                  <c:v>0.7000000000000004</c:v>
                </c:pt>
                <c:pt idx="2">
                  <c:v>0.2</c:v>
                </c:pt>
                <c:pt idx="3">
                  <c:v>0.1</c:v>
                </c:pt>
                <c:pt idx="4">
                  <c:v>1</c:v>
                </c:pt>
              </c:numCache>
            </c:numRef>
          </c:val>
        </c:ser>
      </c:pie3DChart>
    </c:plotArea>
    <c:legend>
      <c:legendPos val="r"/>
      <c:legendEntry>
        <c:idx val="0"/>
        <c:delete val="1"/>
      </c:legendEntry>
      <c:layout/>
      <c:txPr>
        <a:bodyPr/>
        <a:lstStyle/>
        <a:p>
          <a:pPr>
            <a:defRPr lang="es-ES" sz="1200" b="1">
              <a:latin typeface="Arial" pitchFamily="34" charset="0"/>
              <a:cs typeface="Arial" pitchFamily="34" charset="0"/>
            </a:defRPr>
          </a:pPr>
          <a:endParaRPr lang="es-DO"/>
        </a:p>
      </c:txPr>
    </c:legend>
    <c:plotVisOnly val="1"/>
  </c:chart>
  <c:spPr>
    <a:blipFill>
      <a:blip xmlns:r="http://schemas.openxmlformats.org/officeDocument/2006/relationships" r:embed="rId1"/>
      <a:tile tx="0" ty="0" sx="100000" sy="100000" flip="none" algn="tl"/>
    </a:blipFill>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DO"/>
  <c:chart>
    <c:view3D>
      <c:rotX val="30"/>
      <c:perspective val="30"/>
    </c:view3D>
    <c:plotArea>
      <c:layout>
        <c:manualLayout>
          <c:layoutTarget val="inner"/>
          <c:xMode val="edge"/>
          <c:yMode val="edge"/>
          <c:x val="1.6747015610651981E-2"/>
          <c:y val="0.10185191082802542"/>
          <c:w val="0.62602909011373686"/>
          <c:h val="0.89814814814814814"/>
        </c:manualLayout>
      </c:layout>
      <c:pie3DChart>
        <c:varyColors val="1"/>
        <c:ser>
          <c:idx val="0"/>
          <c:order val="0"/>
          <c:explosion val="25"/>
          <c:dPt>
            <c:idx val="0"/>
            <c:spPr>
              <a:solidFill>
                <a:schemeClr val="accent6">
                  <a:lumMod val="75000"/>
                </a:schemeClr>
              </a:solidFill>
            </c:spPr>
          </c:dPt>
          <c:dPt>
            <c:idx val="1"/>
            <c:spPr>
              <a:solidFill>
                <a:schemeClr val="accent4">
                  <a:lumMod val="60000"/>
                  <a:lumOff val="40000"/>
                </a:schemeClr>
              </a:solidFill>
            </c:spPr>
          </c:dPt>
          <c:dPt>
            <c:idx val="3"/>
            <c:spPr>
              <a:solidFill>
                <a:schemeClr val="accent1">
                  <a:lumMod val="60000"/>
                  <a:lumOff val="40000"/>
                </a:schemeClr>
              </a:solidFill>
            </c:spPr>
          </c:dPt>
          <c:dLbls>
            <c:txPr>
              <a:bodyPr/>
              <a:lstStyle/>
              <a:p>
                <a:pPr>
                  <a:defRPr lang="es-ES" sz="1400" b="1">
                    <a:latin typeface="Arial" pitchFamily="34" charset="0"/>
                    <a:cs typeface="Arial" pitchFamily="34" charset="0"/>
                  </a:defRPr>
                </a:pPr>
                <a:endParaRPr lang="es-DO"/>
              </a:p>
            </c:txPr>
            <c:showVal val="1"/>
            <c:showLeaderLines val="1"/>
          </c:dLbls>
          <c:cat>
            <c:strRef>
              <c:f>Hoja1!$B$23:$B$26</c:f>
              <c:strCache>
                <c:ptCount val="4"/>
                <c:pt idx="0">
                  <c:v>Linea  Estrategicaca I</c:v>
                </c:pt>
                <c:pt idx="1">
                  <c:v>Linea  Estrategicaca II</c:v>
                </c:pt>
                <c:pt idx="2">
                  <c:v>Linea  Estrategicaca III</c:v>
                </c:pt>
                <c:pt idx="3">
                  <c:v>TOTAL</c:v>
                </c:pt>
              </c:strCache>
            </c:strRef>
          </c:cat>
          <c:val>
            <c:numRef>
              <c:f>Hoja1!$C$23:$C$26</c:f>
              <c:numCache>
                <c:formatCode>0%</c:formatCode>
                <c:ptCount val="4"/>
                <c:pt idx="0">
                  <c:v>0.64000000000000046</c:v>
                </c:pt>
                <c:pt idx="1">
                  <c:v>0.15000000000000011</c:v>
                </c:pt>
                <c:pt idx="2">
                  <c:v>0.2100000000000001</c:v>
                </c:pt>
                <c:pt idx="3">
                  <c:v>1</c:v>
                </c:pt>
              </c:numCache>
            </c:numRef>
          </c:val>
        </c:ser>
      </c:pie3DChart>
    </c:plotArea>
    <c:legend>
      <c:legendPos val="r"/>
      <c:layout>
        <c:manualLayout>
          <c:xMode val="edge"/>
          <c:yMode val="edge"/>
          <c:x val="0.70461489898989971"/>
          <c:y val="0.41873566878980911"/>
          <c:w val="0.26914543158861343"/>
          <c:h val="0.22544444444444467"/>
        </c:manualLayout>
      </c:layout>
      <c:txPr>
        <a:bodyPr/>
        <a:lstStyle/>
        <a:p>
          <a:pPr>
            <a:defRPr lang="es-ES" sz="1400" b="1">
              <a:latin typeface="Arial" pitchFamily="34" charset="0"/>
              <a:cs typeface="Arial" pitchFamily="34" charset="0"/>
            </a:defRPr>
          </a:pPr>
          <a:endParaRPr lang="es-DO"/>
        </a:p>
      </c:txPr>
    </c:legend>
    <c:plotVisOnly val="1"/>
  </c:chart>
  <c:spPr>
    <a:blipFill>
      <a:blip xmlns:r="http://schemas.openxmlformats.org/officeDocument/2006/relationships" r:embed="rId1"/>
      <a:tile tx="0" ty="0" sx="100000" sy="100000" flip="none" algn="tl"/>
    </a:blipFill>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DO"/>
  <c:chart>
    <c:view3D>
      <c:rotX val="30"/>
      <c:perspective val="30"/>
    </c:view3D>
    <c:plotArea>
      <c:layout>
        <c:manualLayout>
          <c:layoutTarget val="inner"/>
          <c:xMode val="edge"/>
          <c:yMode val="edge"/>
          <c:x val="1.8674136321195143E-4"/>
          <c:y val="0.14325635876840706"/>
          <c:w val="0.69631244164332351"/>
          <c:h val="0.82824631860776443"/>
        </c:manualLayout>
      </c:layout>
      <c:pie3DChart>
        <c:varyColors val="1"/>
        <c:ser>
          <c:idx val="0"/>
          <c:order val="0"/>
          <c:dPt>
            <c:idx val="0"/>
            <c:spPr>
              <a:solidFill>
                <a:srgbClr val="FFFF00"/>
              </a:solidFill>
            </c:spPr>
          </c:dPt>
          <c:dPt>
            <c:idx val="1"/>
            <c:spPr>
              <a:solidFill>
                <a:schemeClr val="accent3">
                  <a:lumMod val="60000"/>
                  <a:lumOff val="40000"/>
                </a:schemeClr>
              </a:solidFill>
            </c:spPr>
          </c:dPt>
          <c:dPt>
            <c:idx val="2"/>
            <c:spPr>
              <a:solidFill>
                <a:schemeClr val="accent4">
                  <a:lumMod val="60000"/>
                  <a:lumOff val="40000"/>
                </a:schemeClr>
              </a:solidFill>
            </c:spPr>
          </c:dPt>
          <c:dPt>
            <c:idx val="3"/>
            <c:spPr>
              <a:blipFill>
                <a:blip xmlns:r="http://schemas.openxmlformats.org/officeDocument/2006/relationships" r:embed="rId1"/>
                <a:tile tx="0" ty="0" sx="100000" sy="100000" flip="none" algn="tl"/>
              </a:blipFill>
            </c:spPr>
          </c:dPt>
          <c:dLbls>
            <c:txPr>
              <a:bodyPr/>
              <a:lstStyle/>
              <a:p>
                <a:pPr>
                  <a:defRPr lang="es-ES"/>
                </a:pPr>
                <a:endParaRPr lang="es-DO"/>
              </a:p>
            </c:txPr>
            <c:showVal val="1"/>
            <c:showLeaderLines val="1"/>
          </c:dLbls>
          <c:cat>
            <c:strRef>
              <c:f>Hoja1!$B$37:$B$40</c:f>
              <c:strCache>
                <c:ptCount val="4"/>
                <c:pt idx="0">
                  <c:v>Linea  Estrategicaca I</c:v>
                </c:pt>
                <c:pt idx="1">
                  <c:v>Linea  Estrategicaca II</c:v>
                </c:pt>
                <c:pt idx="2">
                  <c:v>Linea  Estrategicaca III</c:v>
                </c:pt>
                <c:pt idx="3">
                  <c:v>TOTAL</c:v>
                </c:pt>
              </c:strCache>
            </c:strRef>
          </c:cat>
          <c:val>
            <c:numRef>
              <c:f>Hoja1!$C$37:$C$40</c:f>
              <c:numCache>
                <c:formatCode>0%</c:formatCode>
                <c:ptCount val="4"/>
                <c:pt idx="0">
                  <c:v>0.61000000000000043</c:v>
                </c:pt>
                <c:pt idx="1">
                  <c:v>0.22</c:v>
                </c:pt>
                <c:pt idx="2">
                  <c:v>0.17</c:v>
                </c:pt>
                <c:pt idx="3">
                  <c:v>1</c:v>
                </c:pt>
              </c:numCache>
            </c:numRef>
          </c:val>
        </c:ser>
      </c:pie3DChart>
    </c:plotArea>
    <c:legend>
      <c:legendPos val="r"/>
      <c:layout/>
      <c:txPr>
        <a:bodyPr/>
        <a:lstStyle/>
        <a:p>
          <a:pPr>
            <a:defRPr lang="es-ES"/>
          </a:pPr>
          <a:endParaRPr lang="es-DO"/>
        </a:p>
      </c:txPr>
    </c:legend>
    <c:plotVisOnly val="1"/>
  </c:chart>
  <c:spPr>
    <a:blipFill>
      <a:blip xmlns:r="http://schemas.openxmlformats.org/officeDocument/2006/relationships" r:embed="rId2"/>
      <a:tile tx="0" ty="0" sx="100000" sy="100000" flip="none" algn="tl"/>
    </a:blipFill>
  </c:spPr>
  <c:txPr>
    <a:bodyPr/>
    <a:lstStyle/>
    <a:p>
      <a:pPr>
        <a:defRPr sz="1400" b="1">
          <a:latin typeface="Arial" pitchFamily="34" charset="0"/>
          <a:cs typeface="Arial" pitchFamily="34" charset="0"/>
        </a:defRPr>
      </a:pPr>
      <a:endParaRPr lang="es-DO"/>
    </a:p>
  </c:txPr>
  <c:externalData r:id="rId3"/>
  <c:userShapes r:id="rId4"/>
</c:chartSpace>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image" Target="../media/image12.jpeg"/></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image" Target="../media/image19.jpe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A712F-4E84-4097-BC7B-3CDE29AEEC80}"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DO"/>
        </a:p>
      </dgm:t>
    </dgm:pt>
    <dgm:pt modelId="{251D5FD1-51ED-424C-A57D-743B4BDBB647}">
      <dgm:prSet phldrT="[Texto]" custT="1"/>
      <dgm:spPr>
        <a:blipFill rotWithShape="0">
          <a:blip xmlns:r="http://schemas.openxmlformats.org/officeDocument/2006/relationships" r:embed="rId1">
            <a:duotone>
              <a:schemeClr val="accent3">
                <a:shade val="45000"/>
                <a:satMod val="135000"/>
              </a:schemeClr>
              <a:prstClr val="white"/>
            </a:duotone>
          </a:blip>
          <a:tile tx="0" ty="0" sx="100000" sy="100000" flip="none" algn="tl"/>
        </a:blipFill>
        <a:scene3d>
          <a:camera prst="orthographicFront"/>
          <a:lightRig rig="threePt" dir="t"/>
        </a:scene3d>
        <a:sp3d>
          <a:bevelT prst="angle"/>
        </a:sp3d>
      </dgm:spPr>
      <dgm:t>
        <a:bodyPr/>
        <a:lstStyle/>
        <a:p>
          <a:r>
            <a:rPr lang="es-ES" sz="1800" b="1" dirty="0" smtClean="0">
              <a:latin typeface="Arial" pitchFamily="34" charset="0"/>
              <a:cs typeface="Arial" pitchFamily="34" charset="0"/>
            </a:rPr>
            <a:t>Línea estratégica III: Promoción y Defensa de los Distritos Municipales</a:t>
          </a:r>
          <a:endParaRPr lang="es-DO" sz="1800" b="1" dirty="0">
            <a:latin typeface="Arial" pitchFamily="34" charset="0"/>
            <a:cs typeface="Arial" pitchFamily="34" charset="0"/>
          </a:endParaRPr>
        </a:p>
      </dgm:t>
    </dgm:pt>
    <dgm:pt modelId="{0B2F1C69-F4E2-458D-9960-37DC61BB7434}" type="parTrans" cxnId="{CACFB75E-E855-4D52-8F3D-E9A8B08F3CF5}">
      <dgm:prSet/>
      <dgm:spPr/>
      <dgm:t>
        <a:bodyPr/>
        <a:lstStyle/>
        <a:p>
          <a:endParaRPr lang="es-DO">
            <a:latin typeface="Arial" pitchFamily="34" charset="0"/>
            <a:cs typeface="Arial" pitchFamily="34" charset="0"/>
          </a:endParaRPr>
        </a:p>
      </dgm:t>
    </dgm:pt>
    <dgm:pt modelId="{FD141B8A-8887-4A54-9DFA-A4E7AB6549B9}" type="sibTrans" cxnId="{CACFB75E-E855-4D52-8F3D-E9A8B08F3CF5}">
      <dgm:prSet/>
      <dgm:spPr/>
      <dgm:t>
        <a:bodyPr/>
        <a:lstStyle/>
        <a:p>
          <a:endParaRPr lang="es-DO">
            <a:latin typeface="Arial" pitchFamily="34" charset="0"/>
            <a:cs typeface="Arial" pitchFamily="34" charset="0"/>
          </a:endParaRPr>
        </a:p>
      </dgm:t>
    </dgm:pt>
    <dgm:pt modelId="{0EA9E2FA-39DA-43B8-A71A-E9896D325499}">
      <dgm:prSet phldrT="[Texto]" custT="1"/>
      <dgm:spPr>
        <a:solidFill>
          <a:schemeClr val="accent2">
            <a:lumMod val="60000"/>
            <a:lumOff val="40000"/>
          </a:schemeClr>
        </a:solidFill>
        <a:ln>
          <a:solidFill>
            <a:schemeClr val="accent4">
              <a:lumMod val="75000"/>
            </a:schemeClr>
          </a:solidFill>
        </a:ln>
        <a:scene3d>
          <a:camera prst="orthographicFront"/>
          <a:lightRig rig="threePt" dir="t"/>
        </a:scene3d>
        <a:sp3d>
          <a:bevelT w="139700" prst="cross"/>
        </a:sp3d>
      </dgm:spPr>
      <dgm:t>
        <a:bodyPr/>
        <a:lstStyle/>
        <a:p>
          <a:r>
            <a:rPr lang="es-DO" sz="2000" b="0" dirty="0" smtClean="0">
              <a:latin typeface="Arial" pitchFamily="34" charset="0"/>
              <a:cs typeface="Arial" pitchFamily="34" charset="0"/>
            </a:rPr>
            <a:t>Línea estratégica II: Fortalecimiento de la Gestión de los Distritos Municipales</a:t>
          </a:r>
          <a:endParaRPr lang="es-DO" sz="2000" b="0" dirty="0">
            <a:latin typeface="Arial" pitchFamily="34" charset="0"/>
            <a:cs typeface="Arial" pitchFamily="34" charset="0"/>
          </a:endParaRPr>
        </a:p>
      </dgm:t>
    </dgm:pt>
    <dgm:pt modelId="{3BCA377B-6197-48FF-8B0D-53FD2E5E24A2}" type="parTrans" cxnId="{26152807-1BE5-402C-888D-762E19558853}">
      <dgm:prSet/>
      <dgm:spPr/>
      <dgm:t>
        <a:bodyPr/>
        <a:lstStyle/>
        <a:p>
          <a:endParaRPr lang="es-DO">
            <a:latin typeface="Arial" pitchFamily="34" charset="0"/>
            <a:cs typeface="Arial" pitchFamily="34" charset="0"/>
          </a:endParaRPr>
        </a:p>
      </dgm:t>
    </dgm:pt>
    <dgm:pt modelId="{DC0B26E8-3531-446D-974B-330D430C0992}" type="sibTrans" cxnId="{26152807-1BE5-402C-888D-762E19558853}">
      <dgm:prSet/>
      <dgm:spPr/>
      <dgm:t>
        <a:bodyPr/>
        <a:lstStyle/>
        <a:p>
          <a:endParaRPr lang="es-DO">
            <a:latin typeface="Arial" pitchFamily="34" charset="0"/>
            <a:cs typeface="Arial" pitchFamily="34" charset="0"/>
          </a:endParaRPr>
        </a:p>
      </dgm:t>
    </dgm:pt>
    <dgm:pt modelId="{661AB315-838A-4A79-99A3-6D27AD8EFE36}">
      <dgm:prSet custT="1"/>
      <dgm:spPr>
        <a:solidFill>
          <a:srgbClr val="FFFF00"/>
        </a:solidFill>
      </dgm:spPr>
      <dgm:t>
        <a:bodyPr/>
        <a:lstStyle/>
        <a:p>
          <a:r>
            <a:rPr lang="es-DO" sz="2000" b="0" dirty="0" smtClean="0">
              <a:latin typeface="Arial" pitchFamily="34" charset="0"/>
              <a:cs typeface="Arial" pitchFamily="34" charset="0"/>
            </a:rPr>
            <a:t>Línea estratégica 1: Fortalecimiento Institucional</a:t>
          </a:r>
          <a:endParaRPr lang="es-ES" sz="2000" b="0" dirty="0">
            <a:latin typeface="Arial" pitchFamily="34" charset="0"/>
            <a:cs typeface="Arial" pitchFamily="34" charset="0"/>
          </a:endParaRPr>
        </a:p>
      </dgm:t>
    </dgm:pt>
    <dgm:pt modelId="{E990D762-1501-407E-914C-55828D945911}" type="parTrans" cxnId="{4F1A42D6-73E7-4FD8-BEBB-5EAFB13E5644}">
      <dgm:prSet/>
      <dgm:spPr/>
      <dgm:t>
        <a:bodyPr/>
        <a:lstStyle/>
        <a:p>
          <a:endParaRPr lang="es-ES">
            <a:latin typeface="Arial" pitchFamily="34" charset="0"/>
            <a:cs typeface="Arial" pitchFamily="34" charset="0"/>
          </a:endParaRPr>
        </a:p>
      </dgm:t>
    </dgm:pt>
    <dgm:pt modelId="{B63B0497-E65F-454C-9571-E9CB42FDB597}" type="sibTrans" cxnId="{4F1A42D6-73E7-4FD8-BEBB-5EAFB13E5644}">
      <dgm:prSet/>
      <dgm:spPr/>
      <dgm:t>
        <a:bodyPr/>
        <a:lstStyle/>
        <a:p>
          <a:endParaRPr lang="es-ES">
            <a:latin typeface="Arial" pitchFamily="34" charset="0"/>
            <a:cs typeface="Arial" pitchFamily="34" charset="0"/>
          </a:endParaRPr>
        </a:p>
      </dgm:t>
    </dgm:pt>
    <dgm:pt modelId="{0093EDCB-77F4-49C5-8FAE-15FD2C18CDC0}" type="pres">
      <dgm:prSet presAssocID="{805A712F-4E84-4097-BC7B-3CDE29AEEC80}" presName="arrowDiagram" presStyleCnt="0">
        <dgm:presLayoutVars>
          <dgm:chMax val="5"/>
          <dgm:dir/>
          <dgm:resizeHandles val="exact"/>
        </dgm:presLayoutVars>
      </dgm:prSet>
      <dgm:spPr/>
      <dgm:t>
        <a:bodyPr/>
        <a:lstStyle/>
        <a:p>
          <a:endParaRPr lang="es-DO"/>
        </a:p>
      </dgm:t>
    </dgm:pt>
    <dgm:pt modelId="{5DD2D909-AF94-40E6-B67C-B6E00BB08116}" type="pres">
      <dgm:prSet presAssocID="{805A712F-4E84-4097-BC7B-3CDE29AEEC80}" presName="arrow" presStyleLbl="bgShp" presStyleIdx="0" presStyleCnt="1" custLinFactNeighborY="-2807"/>
      <dgm:spPr>
        <a:blipFill rotWithShape="0">
          <a:blip xmlns:r="http://schemas.openxmlformats.org/officeDocument/2006/relationships" r:embed="rId2"/>
          <a:stretch>
            <a:fillRect/>
          </a:stretch>
        </a:blipFill>
        <a:scene3d>
          <a:camera prst="orthographicFront"/>
          <a:lightRig rig="threePt" dir="t"/>
        </a:scene3d>
        <a:sp3d>
          <a:bevelT prst="angle"/>
        </a:sp3d>
      </dgm:spPr>
      <dgm:t>
        <a:bodyPr/>
        <a:lstStyle/>
        <a:p>
          <a:endParaRPr lang="es-DO"/>
        </a:p>
      </dgm:t>
    </dgm:pt>
    <dgm:pt modelId="{129EC109-C734-440E-AD95-94D4C2861FA6}" type="pres">
      <dgm:prSet presAssocID="{805A712F-4E84-4097-BC7B-3CDE29AEEC80}" presName="arrowDiagram3" presStyleCnt="0"/>
      <dgm:spPr/>
    </dgm:pt>
    <dgm:pt modelId="{ADC45588-BF4A-415A-ACB4-B1F00DA163A8}" type="pres">
      <dgm:prSet presAssocID="{251D5FD1-51ED-424C-A57D-743B4BDBB647}" presName="bullet3a" presStyleLbl="node1" presStyleIdx="0" presStyleCnt="3" custScaleX="196067" custScaleY="131186" custLinFactX="200000" custLinFactY="-200000" custLinFactNeighborX="215921" custLinFactNeighborY="-211699"/>
      <dgm:spPr>
        <a:prstGeom prst="star5">
          <a:avLst/>
        </a:prstGeom>
      </dgm:spPr>
    </dgm:pt>
    <dgm:pt modelId="{C515D077-E1F6-4234-A9C5-6A37AB504EA3}" type="pres">
      <dgm:prSet presAssocID="{251D5FD1-51ED-424C-A57D-743B4BDBB647}" presName="textBox3a" presStyleLbl="revTx" presStyleIdx="0" presStyleCnt="3" custScaleX="213399" custScaleY="35980" custLinFactNeighborX="43531" custLinFactNeighborY="24831">
        <dgm:presLayoutVars>
          <dgm:bulletEnabled val="1"/>
        </dgm:presLayoutVars>
      </dgm:prSet>
      <dgm:spPr/>
      <dgm:t>
        <a:bodyPr/>
        <a:lstStyle/>
        <a:p>
          <a:endParaRPr lang="es-DO"/>
        </a:p>
      </dgm:t>
    </dgm:pt>
    <dgm:pt modelId="{E328EB8B-E418-4A09-AE3F-7AFDEA329124}" type="pres">
      <dgm:prSet presAssocID="{0EA9E2FA-39DA-43B8-A71A-E9896D325499}" presName="bullet3b" presStyleLbl="node1" presStyleIdx="1" presStyleCnt="3" custLinFactX="56275" custLinFactY="-52643" custLinFactNeighborX="100000" custLinFactNeighborY="-100000"/>
      <dgm:spPr>
        <a:prstGeom prst="star5">
          <a:avLst/>
        </a:prstGeom>
      </dgm:spPr>
      <dgm:t>
        <a:bodyPr/>
        <a:lstStyle/>
        <a:p>
          <a:endParaRPr lang="es-ES"/>
        </a:p>
      </dgm:t>
    </dgm:pt>
    <dgm:pt modelId="{3B55D7B1-2BBB-4DBC-B899-BBAB00E101D0}" type="pres">
      <dgm:prSet presAssocID="{0EA9E2FA-39DA-43B8-A71A-E9896D325499}" presName="textBox3b" presStyleLbl="revTx" presStyleIdx="1" presStyleCnt="3" custScaleX="212746" custScaleY="24462" custLinFactNeighborX="33989" custLinFactNeighborY="1197">
        <dgm:presLayoutVars>
          <dgm:bulletEnabled val="1"/>
        </dgm:presLayoutVars>
      </dgm:prSet>
      <dgm:spPr/>
      <dgm:t>
        <a:bodyPr/>
        <a:lstStyle/>
        <a:p>
          <a:endParaRPr lang="es-DO"/>
        </a:p>
      </dgm:t>
    </dgm:pt>
    <dgm:pt modelId="{78B2E16D-6F03-449E-ABC8-EB9BCD8B26AC}" type="pres">
      <dgm:prSet presAssocID="{661AB315-838A-4A79-99A3-6D27AD8EFE36}" presName="bullet3c" presStyleLbl="node1" presStyleIdx="2" presStyleCnt="3" custLinFactX="138038" custLinFactY="300000" custLinFactNeighborX="200000" custLinFactNeighborY="315636"/>
      <dgm:spPr/>
    </dgm:pt>
    <dgm:pt modelId="{2D55961D-39A1-49B7-ADF5-21DB33AB258D}" type="pres">
      <dgm:prSet presAssocID="{661AB315-838A-4A79-99A3-6D27AD8EFE36}" presName="textBox3c" presStyleLbl="revTx" presStyleIdx="2" presStyleCnt="3" custScaleX="164785" custScaleY="15558" custLinFactNeighborX="11232" custLinFactNeighborY="-10605">
        <dgm:presLayoutVars>
          <dgm:bulletEnabled val="1"/>
        </dgm:presLayoutVars>
      </dgm:prSet>
      <dgm:spPr/>
      <dgm:t>
        <a:bodyPr/>
        <a:lstStyle/>
        <a:p>
          <a:endParaRPr lang="es-ES"/>
        </a:p>
      </dgm:t>
    </dgm:pt>
  </dgm:ptLst>
  <dgm:cxnLst>
    <dgm:cxn modelId="{CACFB75E-E855-4D52-8F3D-E9A8B08F3CF5}" srcId="{805A712F-4E84-4097-BC7B-3CDE29AEEC80}" destId="{251D5FD1-51ED-424C-A57D-743B4BDBB647}" srcOrd="0" destOrd="0" parTransId="{0B2F1C69-F4E2-458D-9960-37DC61BB7434}" sibTransId="{FD141B8A-8887-4A54-9DFA-A4E7AB6549B9}"/>
    <dgm:cxn modelId="{26152807-1BE5-402C-888D-762E19558853}" srcId="{805A712F-4E84-4097-BC7B-3CDE29AEEC80}" destId="{0EA9E2FA-39DA-43B8-A71A-E9896D325499}" srcOrd="1" destOrd="0" parTransId="{3BCA377B-6197-48FF-8B0D-53FD2E5E24A2}" sibTransId="{DC0B26E8-3531-446D-974B-330D430C0992}"/>
    <dgm:cxn modelId="{A4DF9577-6D75-43C6-A9FC-A10ECDDA349E}" type="presOf" srcId="{661AB315-838A-4A79-99A3-6D27AD8EFE36}" destId="{2D55961D-39A1-49B7-ADF5-21DB33AB258D}" srcOrd="0" destOrd="0" presId="urn:microsoft.com/office/officeart/2005/8/layout/arrow2"/>
    <dgm:cxn modelId="{D3F65916-E24A-40AF-8547-5E74646C5A98}" type="presOf" srcId="{251D5FD1-51ED-424C-A57D-743B4BDBB647}" destId="{C515D077-E1F6-4234-A9C5-6A37AB504EA3}" srcOrd="0" destOrd="0" presId="urn:microsoft.com/office/officeart/2005/8/layout/arrow2"/>
    <dgm:cxn modelId="{4F1A42D6-73E7-4FD8-BEBB-5EAFB13E5644}" srcId="{805A712F-4E84-4097-BC7B-3CDE29AEEC80}" destId="{661AB315-838A-4A79-99A3-6D27AD8EFE36}" srcOrd="2" destOrd="0" parTransId="{E990D762-1501-407E-914C-55828D945911}" sibTransId="{B63B0497-E65F-454C-9571-E9CB42FDB597}"/>
    <dgm:cxn modelId="{12CBF4C3-B3E1-42D2-9B88-283FAA412645}" type="presOf" srcId="{805A712F-4E84-4097-BC7B-3CDE29AEEC80}" destId="{0093EDCB-77F4-49C5-8FAE-15FD2C18CDC0}" srcOrd="0" destOrd="0" presId="urn:microsoft.com/office/officeart/2005/8/layout/arrow2"/>
    <dgm:cxn modelId="{71E7FF69-03F0-47A6-B880-EF1252F9664C}" type="presOf" srcId="{0EA9E2FA-39DA-43B8-A71A-E9896D325499}" destId="{3B55D7B1-2BBB-4DBC-B899-BBAB00E101D0}" srcOrd="0" destOrd="0" presId="urn:microsoft.com/office/officeart/2005/8/layout/arrow2"/>
    <dgm:cxn modelId="{4B007E92-3EC2-4A38-9157-EC39EC40D554}" type="presParOf" srcId="{0093EDCB-77F4-49C5-8FAE-15FD2C18CDC0}" destId="{5DD2D909-AF94-40E6-B67C-B6E00BB08116}" srcOrd="0" destOrd="0" presId="urn:microsoft.com/office/officeart/2005/8/layout/arrow2"/>
    <dgm:cxn modelId="{46FDF358-DC97-49AC-B26F-127EFE8E671E}" type="presParOf" srcId="{0093EDCB-77F4-49C5-8FAE-15FD2C18CDC0}" destId="{129EC109-C734-440E-AD95-94D4C2861FA6}" srcOrd="1" destOrd="0" presId="urn:microsoft.com/office/officeart/2005/8/layout/arrow2"/>
    <dgm:cxn modelId="{00DD6E15-DA6B-4309-BE95-946BD4125048}" type="presParOf" srcId="{129EC109-C734-440E-AD95-94D4C2861FA6}" destId="{ADC45588-BF4A-415A-ACB4-B1F00DA163A8}" srcOrd="0" destOrd="0" presId="urn:microsoft.com/office/officeart/2005/8/layout/arrow2"/>
    <dgm:cxn modelId="{79BFF977-C789-4BA1-B9D2-07F0CC1B5D92}" type="presParOf" srcId="{129EC109-C734-440E-AD95-94D4C2861FA6}" destId="{C515D077-E1F6-4234-A9C5-6A37AB504EA3}" srcOrd="1" destOrd="0" presId="urn:microsoft.com/office/officeart/2005/8/layout/arrow2"/>
    <dgm:cxn modelId="{369FC865-CF7B-4DBC-A5D5-DFB8717867EB}" type="presParOf" srcId="{129EC109-C734-440E-AD95-94D4C2861FA6}" destId="{E328EB8B-E418-4A09-AE3F-7AFDEA329124}" srcOrd="2" destOrd="0" presId="urn:microsoft.com/office/officeart/2005/8/layout/arrow2"/>
    <dgm:cxn modelId="{AEF3BAAC-8C6D-4C63-94DA-AD019731DE16}" type="presParOf" srcId="{129EC109-C734-440E-AD95-94D4C2861FA6}" destId="{3B55D7B1-2BBB-4DBC-B899-BBAB00E101D0}" srcOrd="3" destOrd="0" presId="urn:microsoft.com/office/officeart/2005/8/layout/arrow2"/>
    <dgm:cxn modelId="{29208780-2C99-4566-B74B-FCBBDF80FF45}" type="presParOf" srcId="{129EC109-C734-440E-AD95-94D4C2861FA6}" destId="{78B2E16D-6F03-449E-ABC8-EB9BCD8B26AC}" srcOrd="4" destOrd="0" presId="urn:microsoft.com/office/officeart/2005/8/layout/arrow2"/>
    <dgm:cxn modelId="{D2F652E4-C894-4D5C-A1FE-E9F4ED730715}" type="presParOf" srcId="{129EC109-C734-440E-AD95-94D4C2861FA6}" destId="{2D55961D-39A1-49B7-ADF5-21DB33AB258D}" srcOrd="5" destOrd="0" presId="urn:microsoft.com/office/officeart/2005/8/layout/arrow2"/>
  </dgm:cxnLst>
  <dgm:bg>
    <a:blipFill>
      <a:blip xmlns:r="http://schemas.openxmlformats.org/officeDocument/2006/relationships" r:embed="rId3"/>
      <a:tile tx="0" ty="0" sx="100000" sy="100000" flip="none" algn="tl"/>
    </a:blipFill>
  </dgm:bg>
  <dgm:whole/>
</dgm:dataModel>
</file>

<file path=ppt/diagrams/data2.xml><?xml version="1.0" encoding="utf-8"?>
<dgm:dataModel xmlns:dgm="http://schemas.openxmlformats.org/drawingml/2006/diagram" xmlns:a="http://schemas.openxmlformats.org/drawingml/2006/main">
  <dgm:ptLst>
    <dgm:pt modelId="{14573021-CA77-4F7F-B6CF-DE4378540E1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s-DO"/>
        </a:p>
      </dgm:t>
    </dgm:pt>
    <dgm:pt modelId="{11D07FCF-6111-46E8-ADD7-33AEBE9D680A}">
      <dgm:prSet phldrT="[Texto]" custT="1"/>
      <dgm:spPr>
        <a:blipFill rotWithShape="0">
          <a:blip xmlns:r="http://schemas.openxmlformats.org/officeDocument/2006/relationships" r:embed="rId1">
            <a:duotone>
              <a:prstClr val="black"/>
              <a:schemeClr val="accent5">
                <a:tint val="45000"/>
                <a:satMod val="400000"/>
              </a:schemeClr>
            </a:duotone>
          </a:blip>
          <a:tile tx="0" ty="0" sx="100000" sy="100000" flip="none" algn="tl"/>
        </a:blipFill>
        <a:scene3d>
          <a:camera prst="orthographicFront"/>
          <a:lightRig rig="threePt" dir="t"/>
        </a:scene3d>
        <a:sp3d>
          <a:bevelT prst="relaxedInset"/>
        </a:sp3d>
      </dgm:spPr>
      <dgm:t>
        <a:bodyPr/>
        <a:lstStyle/>
        <a:p>
          <a:pPr rtl="0"/>
          <a:r>
            <a:rPr lang="es-ES" sz="2000" b="1" dirty="0" smtClean="0">
              <a:solidFill>
                <a:schemeClr val="tx1"/>
              </a:solidFill>
              <a:latin typeface="Arial" pitchFamily="34" charset="0"/>
              <a:cs typeface="Arial" pitchFamily="34" charset="0"/>
            </a:rPr>
            <a:t>Indicadores,   </a:t>
          </a:r>
        </a:p>
        <a:p>
          <a:pPr rtl="0"/>
          <a:r>
            <a:rPr lang="es-ES" sz="2000" b="1" dirty="0" smtClean="0">
              <a:solidFill>
                <a:schemeClr val="tx1"/>
              </a:solidFill>
            </a:rPr>
            <a:t>Productos</a:t>
          </a:r>
          <a:endParaRPr lang="es-DO" sz="2000" b="1" dirty="0">
            <a:solidFill>
              <a:schemeClr val="tx1"/>
            </a:solidFill>
            <a:latin typeface="Arial" pitchFamily="34" charset="0"/>
            <a:cs typeface="Arial" pitchFamily="34" charset="0"/>
          </a:endParaRPr>
        </a:p>
      </dgm:t>
    </dgm:pt>
    <dgm:pt modelId="{C9729B7A-9C17-47A3-8284-6752D4937627}" type="parTrans" cxnId="{40074CFB-4D59-4828-A5D9-0C578CF12239}">
      <dgm:prSet/>
      <dgm:spPr/>
      <dgm:t>
        <a:bodyPr/>
        <a:lstStyle/>
        <a:p>
          <a:endParaRPr lang="es-DO"/>
        </a:p>
      </dgm:t>
    </dgm:pt>
    <dgm:pt modelId="{C97B55D1-3B29-47EF-B44B-00C5FB952675}" type="sibTrans" cxnId="{40074CFB-4D59-4828-A5D9-0C578CF12239}">
      <dgm:prSet/>
      <dgm:spPr/>
      <dgm:t>
        <a:bodyPr/>
        <a:lstStyle/>
        <a:p>
          <a:endParaRPr lang="es-DO"/>
        </a:p>
      </dgm:t>
    </dgm:pt>
    <dgm:pt modelId="{2DD1F307-0814-44C3-9E7D-515A9E819735}">
      <dgm:prSet phldrT="[Texto]" custT="1"/>
      <dgm:spPr>
        <a:blipFill rotWithShape="0">
          <a:blip xmlns:r="http://schemas.openxmlformats.org/officeDocument/2006/relationships" r:embed="rId2">
            <a:duotone>
              <a:schemeClr val="accent3">
                <a:shade val="45000"/>
                <a:satMod val="135000"/>
              </a:schemeClr>
              <a:prstClr val="white"/>
            </a:duotone>
          </a:blip>
          <a:tile tx="0" ty="0" sx="100000" sy="100000" flip="none" algn="tl"/>
        </a:blipFill>
        <a:scene3d>
          <a:camera prst="orthographicFront"/>
          <a:lightRig rig="threePt" dir="t"/>
        </a:scene3d>
        <a:sp3d>
          <a:bevelT prst="convex"/>
        </a:sp3d>
      </dgm:spPr>
      <dgm:t>
        <a:bodyPr/>
        <a:lstStyle/>
        <a:p>
          <a:r>
            <a:rPr lang="es-ES" sz="2000" b="1" dirty="0" smtClean="0">
              <a:solidFill>
                <a:schemeClr val="tx1"/>
              </a:solidFill>
              <a:latin typeface="Arial" pitchFamily="34" charset="0"/>
              <a:cs typeface="Arial" pitchFamily="34" charset="0"/>
            </a:rPr>
            <a:t>Fuentes de Financiamiento </a:t>
          </a:r>
          <a:endParaRPr lang="es-DO" sz="2000" b="1" dirty="0">
            <a:solidFill>
              <a:schemeClr val="tx1"/>
            </a:solidFill>
            <a:latin typeface="Arial" pitchFamily="34" charset="0"/>
            <a:cs typeface="Arial" pitchFamily="34" charset="0"/>
          </a:endParaRPr>
        </a:p>
      </dgm:t>
    </dgm:pt>
    <dgm:pt modelId="{AE1B9E3D-C388-4ED4-B73F-C7B2DE7EC400}" type="parTrans" cxnId="{4D9801BC-DB17-4A2B-B2FF-BDE48AF94E0E}">
      <dgm:prSet/>
      <dgm:spPr/>
      <dgm:t>
        <a:bodyPr/>
        <a:lstStyle/>
        <a:p>
          <a:endParaRPr lang="es-DO"/>
        </a:p>
      </dgm:t>
    </dgm:pt>
    <dgm:pt modelId="{AB91A2AC-E3F1-40BC-99F8-358C470FB5C0}" type="sibTrans" cxnId="{4D9801BC-DB17-4A2B-B2FF-BDE48AF94E0E}">
      <dgm:prSet/>
      <dgm:spPr/>
      <dgm:t>
        <a:bodyPr/>
        <a:lstStyle/>
        <a:p>
          <a:endParaRPr lang="es-DO"/>
        </a:p>
      </dgm:t>
    </dgm:pt>
    <dgm:pt modelId="{EC5E2B80-06A8-4771-9934-351260D81BE6}">
      <dgm:prSet phldrT="[Texto]" phldr="1"/>
      <dgm:spPr/>
      <dgm:t>
        <a:bodyPr/>
        <a:lstStyle/>
        <a:p>
          <a:endParaRPr lang="es-DO" dirty="0"/>
        </a:p>
      </dgm:t>
    </dgm:pt>
    <dgm:pt modelId="{BC3E6AD3-4DB6-41A7-A582-C9BC433F95BF}" type="parTrans" cxnId="{54D9BB11-A465-40CC-B589-9E224DD98E4D}">
      <dgm:prSet/>
      <dgm:spPr/>
      <dgm:t>
        <a:bodyPr/>
        <a:lstStyle/>
        <a:p>
          <a:endParaRPr lang="es-DO"/>
        </a:p>
      </dgm:t>
    </dgm:pt>
    <dgm:pt modelId="{666D0F10-08AA-44C0-8ABB-BD01D3B1B036}" type="sibTrans" cxnId="{54D9BB11-A465-40CC-B589-9E224DD98E4D}">
      <dgm:prSet/>
      <dgm:spPr/>
      <dgm:t>
        <a:bodyPr/>
        <a:lstStyle/>
        <a:p>
          <a:endParaRPr lang="es-DO"/>
        </a:p>
      </dgm:t>
    </dgm:pt>
    <dgm:pt modelId="{E4B7E4BA-560F-47F3-8587-BDFA854F3B58}">
      <dgm:prSet phldrT="[Texto]" phldr="1"/>
      <dgm:spPr/>
      <dgm:t>
        <a:bodyPr/>
        <a:lstStyle/>
        <a:p>
          <a:endParaRPr lang="es-DO"/>
        </a:p>
      </dgm:t>
    </dgm:pt>
    <dgm:pt modelId="{AD2EE49C-4932-4EED-A422-C0B5CF60B765}" type="parTrans" cxnId="{54A7A29C-E319-4579-9A00-BFE7F11DE4B4}">
      <dgm:prSet/>
      <dgm:spPr/>
      <dgm:t>
        <a:bodyPr/>
        <a:lstStyle/>
        <a:p>
          <a:endParaRPr lang="es-DO"/>
        </a:p>
      </dgm:t>
    </dgm:pt>
    <dgm:pt modelId="{0ABA9346-840C-4C4B-A035-B55CD43DE780}" type="sibTrans" cxnId="{54A7A29C-E319-4579-9A00-BFE7F11DE4B4}">
      <dgm:prSet/>
      <dgm:spPr/>
      <dgm:t>
        <a:bodyPr/>
        <a:lstStyle/>
        <a:p>
          <a:endParaRPr lang="es-DO"/>
        </a:p>
      </dgm:t>
    </dgm:pt>
    <dgm:pt modelId="{5228A208-24A0-4420-9F7C-0957DE217229}">
      <dgm:prSet phldrT="[Texto]" phldr="1"/>
      <dgm:spPr/>
      <dgm:t>
        <a:bodyPr/>
        <a:lstStyle/>
        <a:p>
          <a:endParaRPr lang="es-DO"/>
        </a:p>
      </dgm:t>
    </dgm:pt>
    <dgm:pt modelId="{3746C8A3-968E-4F92-9603-CF46487AEBC8}" type="parTrans" cxnId="{B4F052B0-5922-44A5-8A32-4B3951B30AB4}">
      <dgm:prSet/>
      <dgm:spPr/>
      <dgm:t>
        <a:bodyPr/>
        <a:lstStyle/>
        <a:p>
          <a:endParaRPr lang="es-DO"/>
        </a:p>
      </dgm:t>
    </dgm:pt>
    <dgm:pt modelId="{3927F9A3-A2F0-4286-B874-0BFDC073DC27}" type="sibTrans" cxnId="{B4F052B0-5922-44A5-8A32-4B3951B30AB4}">
      <dgm:prSet/>
      <dgm:spPr/>
      <dgm:t>
        <a:bodyPr/>
        <a:lstStyle/>
        <a:p>
          <a:endParaRPr lang="es-DO"/>
        </a:p>
      </dgm:t>
    </dgm:pt>
    <dgm:pt modelId="{03A7EAD5-0AD0-409D-923E-CC343EEF9B03}">
      <dgm:prSet phldrT="[Texto]" phldr="1"/>
      <dgm:spPr/>
      <dgm:t>
        <a:bodyPr/>
        <a:lstStyle/>
        <a:p>
          <a:endParaRPr lang="es-DO"/>
        </a:p>
      </dgm:t>
    </dgm:pt>
    <dgm:pt modelId="{FB650C01-8F8D-4264-8486-948B90F9F2DD}" type="parTrans" cxnId="{A1D1BE7C-C00F-4CFD-AC61-FE633FF89C81}">
      <dgm:prSet/>
      <dgm:spPr/>
      <dgm:t>
        <a:bodyPr/>
        <a:lstStyle/>
        <a:p>
          <a:endParaRPr lang="es-DO"/>
        </a:p>
      </dgm:t>
    </dgm:pt>
    <dgm:pt modelId="{3E61AC08-E78B-4E22-B0EB-23A8AFBDE5BF}" type="sibTrans" cxnId="{A1D1BE7C-C00F-4CFD-AC61-FE633FF89C81}">
      <dgm:prSet/>
      <dgm:spPr/>
      <dgm:t>
        <a:bodyPr/>
        <a:lstStyle/>
        <a:p>
          <a:endParaRPr lang="es-DO"/>
        </a:p>
      </dgm:t>
    </dgm:pt>
    <dgm:pt modelId="{08ED2BCE-3A58-4C8F-B25E-7FB1035F43E9}">
      <dgm:prSet custT="1"/>
      <dgm:spPr>
        <a:blipFill rotWithShape="0">
          <a:blip xmlns:r="http://schemas.openxmlformats.org/officeDocument/2006/relationships" r:embed="rId3">
            <a:grayscl/>
          </a:blip>
          <a:tile tx="0" ty="0" sx="100000" sy="100000" flip="none" algn="tl"/>
        </a:blipFill>
        <a:scene3d>
          <a:camera prst="orthographicFront"/>
          <a:lightRig rig="threePt" dir="t"/>
        </a:scene3d>
        <a:sp3d>
          <a:bevelT prst="slope"/>
        </a:sp3d>
      </dgm:spPr>
      <dgm:t>
        <a:bodyPr/>
        <a:lstStyle/>
        <a:p>
          <a:pPr rtl="0"/>
          <a:r>
            <a:rPr lang="es-ES" sz="2000" b="1" dirty="0" smtClean="0">
              <a:solidFill>
                <a:schemeClr val="tx1"/>
              </a:solidFill>
              <a:latin typeface="Arial" pitchFamily="34" charset="0"/>
              <a:cs typeface="Arial" pitchFamily="34" charset="0"/>
            </a:rPr>
            <a:t>Techo de Tiempo</a:t>
          </a:r>
          <a:r>
            <a:rPr lang="es-ES" sz="1600" dirty="0" smtClean="0"/>
            <a:t>.</a:t>
          </a:r>
          <a:endParaRPr lang="es-DO" sz="1600" dirty="0">
            <a:latin typeface="Arial" pitchFamily="34" charset="0"/>
            <a:cs typeface="Arial" pitchFamily="34" charset="0"/>
          </a:endParaRPr>
        </a:p>
      </dgm:t>
    </dgm:pt>
    <dgm:pt modelId="{01D1FC85-03BC-454D-881F-B5061F13EEF0}" type="parTrans" cxnId="{D781674E-F758-4092-8B85-FFB150D24FFC}">
      <dgm:prSet/>
      <dgm:spPr/>
      <dgm:t>
        <a:bodyPr/>
        <a:lstStyle/>
        <a:p>
          <a:endParaRPr lang="es-DO"/>
        </a:p>
      </dgm:t>
    </dgm:pt>
    <dgm:pt modelId="{43C86F0F-86B6-4B3E-9651-DAA57908B258}" type="sibTrans" cxnId="{D781674E-F758-4092-8B85-FFB150D24FFC}">
      <dgm:prSet/>
      <dgm:spPr/>
      <dgm:t>
        <a:bodyPr/>
        <a:lstStyle/>
        <a:p>
          <a:endParaRPr lang="es-DO"/>
        </a:p>
      </dgm:t>
    </dgm:pt>
    <dgm:pt modelId="{DC7D1041-8C45-4E12-A3D8-BE6A7D16CB29}">
      <dgm:prSet custT="1"/>
      <dgm:spPr>
        <a:blipFill rotWithShape="0">
          <a:blip xmlns:r="http://schemas.openxmlformats.org/officeDocument/2006/relationships" r:embed="rId4">
            <a:duotone>
              <a:prstClr val="black"/>
              <a:schemeClr val="accent6">
                <a:tint val="45000"/>
                <a:satMod val="400000"/>
              </a:schemeClr>
            </a:duotone>
          </a:blip>
          <a:tile tx="0" ty="0" sx="100000" sy="100000" flip="none" algn="tl"/>
        </a:blipFill>
        <a:scene3d>
          <a:camera prst="orthographicFront"/>
          <a:lightRig rig="threePt" dir="t"/>
        </a:scene3d>
        <a:sp3d>
          <a:bevelT/>
        </a:sp3d>
      </dgm:spPr>
      <dgm:t>
        <a:bodyPr/>
        <a:lstStyle/>
        <a:p>
          <a:pPr rtl="0"/>
          <a:r>
            <a:rPr lang="es-ES" sz="1600" dirty="0" smtClean="0"/>
            <a:t> </a:t>
          </a:r>
          <a:r>
            <a:rPr lang="es-ES" sz="2000" b="1" dirty="0" smtClean="0">
              <a:solidFill>
                <a:schemeClr val="tx1"/>
              </a:solidFill>
              <a:latin typeface="Arial" pitchFamily="34" charset="0"/>
              <a:cs typeface="Arial" pitchFamily="34" charset="0"/>
            </a:rPr>
            <a:t>Actividades, </a:t>
          </a:r>
        </a:p>
        <a:p>
          <a:pPr rtl="0"/>
          <a:r>
            <a:rPr lang="es-ES" sz="2000" b="1" dirty="0" smtClean="0">
              <a:solidFill>
                <a:schemeClr val="tx1"/>
              </a:solidFill>
              <a:latin typeface="Arial" pitchFamily="34" charset="0"/>
              <a:cs typeface="Arial" pitchFamily="34" charset="0"/>
            </a:rPr>
            <a:t>Presupuesto</a:t>
          </a:r>
          <a:endParaRPr lang="es-DO" sz="2000" b="1" dirty="0">
            <a:solidFill>
              <a:schemeClr val="tx1"/>
            </a:solidFill>
            <a:latin typeface="Arial" pitchFamily="34" charset="0"/>
            <a:cs typeface="Arial" pitchFamily="34" charset="0"/>
          </a:endParaRPr>
        </a:p>
      </dgm:t>
    </dgm:pt>
    <dgm:pt modelId="{004E2FFD-7979-438E-BE0D-A14C290C4A9E}" type="parTrans" cxnId="{47F858CF-A6F1-4BF6-B1CA-1F814BF1A6DA}">
      <dgm:prSet/>
      <dgm:spPr/>
      <dgm:t>
        <a:bodyPr/>
        <a:lstStyle/>
        <a:p>
          <a:endParaRPr lang="es-DO"/>
        </a:p>
      </dgm:t>
    </dgm:pt>
    <dgm:pt modelId="{71E288EF-A02A-4329-BEE7-E4DB3344417C}" type="sibTrans" cxnId="{47F858CF-A6F1-4BF6-B1CA-1F814BF1A6DA}">
      <dgm:prSet/>
      <dgm:spPr/>
      <dgm:t>
        <a:bodyPr/>
        <a:lstStyle/>
        <a:p>
          <a:endParaRPr lang="es-DO"/>
        </a:p>
      </dgm:t>
    </dgm:pt>
    <dgm:pt modelId="{6AD20FC6-9C88-43F4-AFCE-8C77D64B6A16}" type="pres">
      <dgm:prSet presAssocID="{14573021-CA77-4F7F-B6CF-DE4378540E14}" presName="cycleMatrixDiagram" presStyleCnt="0">
        <dgm:presLayoutVars>
          <dgm:chMax val="1"/>
          <dgm:dir/>
          <dgm:animLvl val="lvl"/>
          <dgm:resizeHandles val="exact"/>
        </dgm:presLayoutVars>
      </dgm:prSet>
      <dgm:spPr/>
      <dgm:t>
        <a:bodyPr/>
        <a:lstStyle/>
        <a:p>
          <a:endParaRPr lang="es-DO"/>
        </a:p>
      </dgm:t>
    </dgm:pt>
    <dgm:pt modelId="{33434140-65F7-4512-9014-764B0D52A2D2}" type="pres">
      <dgm:prSet presAssocID="{14573021-CA77-4F7F-B6CF-DE4378540E14}" presName="children" presStyleCnt="0"/>
      <dgm:spPr/>
    </dgm:pt>
    <dgm:pt modelId="{710A54C6-1DA2-4E5B-9FC3-E3A407B2AAC3}" type="pres">
      <dgm:prSet presAssocID="{14573021-CA77-4F7F-B6CF-DE4378540E14}" presName="childPlaceholder" presStyleCnt="0"/>
      <dgm:spPr/>
    </dgm:pt>
    <dgm:pt modelId="{F654EB01-B26B-41C4-8BE7-C6BE078E4855}" type="pres">
      <dgm:prSet presAssocID="{14573021-CA77-4F7F-B6CF-DE4378540E14}" presName="circle" presStyleCnt="0"/>
      <dgm:spPr/>
    </dgm:pt>
    <dgm:pt modelId="{9B7C724F-3FDB-4F2C-BF77-F30CFA7F4332}" type="pres">
      <dgm:prSet presAssocID="{14573021-CA77-4F7F-B6CF-DE4378540E14}" presName="quadrant1" presStyleLbl="node1" presStyleIdx="0" presStyleCnt="4" custScaleX="135895" custScaleY="53851" custLinFactNeighborX="-66355" custLinFactNeighborY="25347">
        <dgm:presLayoutVars>
          <dgm:chMax val="1"/>
          <dgm:bulletEnabled val="1"/>
        </dgm:presLayoutVars>
      </dgm:prSet>
      <dgm:spPr>
        <a:prstGeom prst="plaque">
          <a:avLst/>
        </a:prstGeom>
      </dgm:spPr>
      <dgm:t>
        <a:bodyPr/>
        <a:lstStyle/>
        <a:p>
          <a:endParaRPr lang="es-DO"/>
        </a:p>
      </dgm:t>
    </dgm:pt>
    <dgm:pt modelId="{7B67F1E1-CC30-4969-A387-B9B4FEE6621E}" type="pres">
      <dgm:prSet presAssocID="{14573021-CA77-4F7F-B6CF-DE4378540E14}" presName="quadrant2" presStyleLbl="node1" presStyleIdx="1" presStyleCnt="4" custScaleX="149162" custScaleY="55609" custLinFactNeighborX="57368" custLinFactNeighborY="16989">
        <dgm:presLayoutVars>
          <dgm:chMax val="1"/>
          <dgm:bulletEnabled val="1"/>
        </dgm:presLayoutVars>
      </dgm:prSet>
      <dgm:spPr>
        <a:prstGeom prst="plaque">
          <a:avLst/>
        </a:prstGeom>
      </dgm:spPr>
      <dgm:t>
        <a:bodyPr/>
        <a:lstStyle/>
        <a:p>
          <a:endParaRPr lang="es-DO"/>
        </a:p>
      </dgm:t>
    </dgm:pt>
    <dgm:pt modelId="{9F3AEE12-E62C-4495-9C92-DF421CD89DAF}" type="pres">
      <dgm:prSet presAssocID="{14573021-CA77-4F7F-B6CF-DE4378540E14}" presName="quadrant3" presStyleLbl="node1" presStyleIdx="2" presStyleCnt="4" custScaleX="152580" custScaleY="51574" custLinFactNeighborX="66619" custLinFactNeighborY="33524">
        <dgm:presLayoutVars>
          <dgm:chMax val="1"/>
          <dgm:bulletEnabled val="1"/>
        </dgm:presLayoutVars>
      </dgm:prSet>
      <dgm:spPr>
        <a:prstGeom prst="plaque">
          <a:avLst/>
        </a:prstGeom>
      </dgm:spPr>
      <dgm:t>
        <a:bodyPr/>
        <a:lstStyle/>
        <a:p>
          <a:endParaRPr lang="es-DO"/>
        </a:p>
      </dgm:t>
    </dgm:pt>
    <dgm:pt modelId="{31AEBF45-FB37-46AC-A8CA-CBBCF525069A}" type="pres">
      <dgm:prSet presAssocID="{14573021-CA77-4F7F-B6CF-DE4378540E14}" presName="quadrant4" presStyleLbl="node1" presStyleIdx="3" presStyleCnt="4" custScaleX="141524" custScaleY="47853" custLinFactNeighborX="-60462" custLinFactNeighborY="37822">
        <dgm:presLayoutVars>
          <dgm:chMax val="1"/>
          <dgm:bulletEnabled val="1"/>
        </dgm:presLayoutVars>
      </dgm:prSet>
      <dgm:spPr>
        <a:prstGeom prst="plaque">
          <a:avLst/>
        </a:prstGeom>
      </dgm:spPr>
      <dgm:t>
        <a:bodyPr/>
        <a:lstStyle/>
        <a:p>
          <a:endParaRPr lang="es-DO"/>
        </a:p>
      </dgm:t>
    </dgm:pt>
    <dgm:pt modelId="{9B3FFD69-195A-4DC8-8E86-4C1816B2320E}" type="pres">
      <dgm:prSet presAssocID="{14573021-CA77-4F7F-B6CF-DE4378540E14}" presName="quadrantPlaceholder" presStyleCnt="0"/>
      <dgm:spPr/>
    </dgm:pt>
    <dgm:pt modelId="{7585BC8C-F667-4C90-A07E-B8054097DBD6}" type="pres">
      <dgm:prSet presAssocID="{14573021-CA77-4F7F-B6CF-DE4378540E14}" presName="center1" presStyleLbl="fgShp" presStyleIdx="0" presStyleCnt="2" custLinFactNeighborX="14726" custLinFactNeighborY="55709"/>
      <dgm:spPr/>
    </dgm:pt>
    <dgm:pt modelId="{2AFFCC8C-9A72-4BAD-9745-8C7275FAA137}" type="pres">
      <dgm:prSet presAssocID="{14573021-CA77-4F7F-B6CF-DE4378540E14}" presName="center2" presStyleLbl="fgShp" presStyleIdx="1" presStyleCnt="2" custScaleX="335161" custScaleY="382573" custLinFactNeighborX="-24170" custLinFactNeighborY="74620"/>
      <dgm:spPr>
        <a:prstGeom prst="ellipse">
          <a:avLst/>
        </a:prstGeom>
        <a:blipFill rotWithShape="0">
          <a:blip xmlns:r="http://schemas.openxmlformats.org/officeDocument/2006/relationships" r:embed="rId5">
            <a:duotone>
              <a:prstClr val="black"/>
              <a:schemeClr val="accent2">
                <a:tint val="45000"/>
                <a:satMod val="400000"/>
              </a:schemeClr>
            </a:duotone>
          </a:blip>
          <a:tile tx="0" ty="0" sx="100000" sy="100000" flip="none" algn="tl"/>
        </a:blipFill>
        <a:scene3d>
          <a:camera prst="orthographicFront"/>
          <a:lightRig rig="threePt" dir="t"/>
        </a:scene3d>
        <a:sp3d>
          <a:bevelT/>
        </a:sp3d>
      </dgm:spPr>
      <dgm:t>
        <a:bodyPr/>
        <a:lstStyle/>
        <a:p>
          <a:endParaRPr lang="es-DO"/>
        </a:p>
      </dgm:t>
    </dgm:pt>
  </dgm:ptLst>
  <dgm:cxnLst>
    <dgm:cxn modelId="{4D9801BC-DB17-4A2B-B2FF-BDE48AF94E0E}" srcId="{14573021-CA77-4F7F-B6CF-DE4378540E14}" destId="{2DD1F307-0814-44C3-9E7D-515A9E819735}" srcOrd="3" destOrd="0" parTransId="{AE1B9E3D-C388-4ED4-B73F-C7B2DE7EC400}" sibTransId="{AB91A2AC-E3F1-40BC-99F8-358C470FB5C0}"/>
    <dgm:cxn modelId="{B4F052B0-5922-44A5-8A32-4B3951B30AB4}" srcId="{14573021-CA77-4F7F-B6CF-DE4378540E14}" destId="{5228A208-24A0-4420-9F7C-0957DE217229}" srcOrd="5" destOrd="0" parTransId="{3746C8A3-968E-4F92-9603-CF46487AEBC8}" sibTransId="{3927F9A3-A2F0-4286-B874-0BFDC073DC27}"/>
    <dgm:cxn modelId="{52F97A73-5C7A-49CA-8FFE-2B938375BF43}" type="presOf" srcId="{2DD1F307-0814-44C3-9E7D-515A9E819735}" destId="{31AEBF45-FB37-46AC-A8CA-CBBCF525069A}" srcOrd="0" destOrd="0" presId="urn:microsoft.com/office/officeart/2005/8/layout/cycle4"/>
    <dgm:cxn modelId="{BA07DEAE-96CE-479E-AFFA-1B0FA5F16849}" type="presOf" srcId="{14573021-CA77-4F7F-B6CF-DE4378540E14}" destId="{6AD20FC6-9C88-43F4-AFCE-8C77D64B6A16}" srcOrd="0" destOrd="0" presId="urn:microsoft.com/office/officeart/2005/8/layout/cycle4"/>
    <dgm:cxn modelId="{54D9BB11-A465-40CC-B589-9E224DD98E4D}" srcId="{14573021-CA77-4F7F-B6CF-DE4378540E14}" destId="{EC5E2B80-06A8-4771-9934-351260D81BE6}" srcOrd="4" destOrd="0" parTransId="{BC3E6AD3-4DB6-41A7-A582-C9BC433F95BF}" sibTransId="{666D0F10-08AA-44C0-8ABB-BD01D3B1B036}"/>
    <dgm:cxn modelId="{40074CFB-4D59-4828-A5D9-0C578CF12239}" srcId="{14573021-CA77-4F7F-B6CF-DE4378540E14}" destId="{11D07FCF-6111-46E8-ADD7-33AEBE9D680A}" srcOrd="0" destOrd="0" parTransId="{C9729B7A-9C17-47A3-8284-6752D4937627}" sibTransId="{C97B55D1-3B29-47EF-B44B-00C5FB952675}"/>
    <dgm:cxn modelId="{D781674E-F758-4092-8B85-FFB150D24FFC}" srcId="{14573021-CA77-4F7F-B6CF-DE4378540E14}" destId="{08ED2BCE-3A58-4C8F-B25E-7FB1035F43E9}" srcOrd="2" destOrd="0" parTransId="{01D1FC85-03BC-454D-881F-B5061F13EEF0}" sibTransId="{43C86F0F-86B6-4B3E-9651-DAA57908B258}"/>
    <dgm:cxn modelId="{19882E60-808D-45FB-9496-6123D99EC731}" type="presOf" srcId="{DC7D1041-8C45-4E12-A3D8-BE6A7D16CB29}" destId="{7B67F1E1-CC30-4969-A387-B9B4FEE6621E}" srcOrd="0" destOrd="0" presId="urn:microsoft.com/office/officeart/2005/8/layout/cycle4"/>
    <dgm:cxn modelId="{54A7A29C-E319-4579-9A00-BFE7F11DE4B4}" srcId="{EC5E2B80-06A8-4771-9934-351260D81BE6}" destId="{E4B7E4BA-560F-47F3-8587-BDFA854F3B58}" srcOrd="0" destOrd="0" parTransId="{AD2EE49C-4932-4EED-A422-C0B5CF60B765}" sibTransId="{0ABA9346-840C-4C4B-A035-B55CD43DE780}"/>
    <dgm:cxn modelId="{47F858CF-A6F1-4BF6-B1CA-1F814BF1A6DA}" srcId="{14573021-CA77-4F7F-B6CF-DE4378540E14}" destId="{DC7D1041-8C45-4E12-A3D8-BE6A7D16CB29}" srcOrd="1" destOrd="0" parTransId="{004E2FFD-7979-438E-BE0D-A14C290C4A9E}" sibTransId="{71E288EF-A02A-4329-BEE7-E4DB3344417C}"/>
    <dgm:cxn modelId="{8BE7CC9A-D398-49BC-9FDF-C91902DB15AE}" type="presOf" srcId="{08ED2BCE-3A58-4C8F-B25E-7FB1035F43E9}" destId="{9F3AEE12-E62C-4495-9C92-DF421CD89DAF}" srcOrd="0" destOrd="0" presId="urn:microsoft.com/office/officeart/2005/8/layout/cycle4"/>
    <dgm:cxn modelId="{A1D1BE7C-C00F-4CFD-AC61-FE633FF89C81}" srcId="{5228A208-24A0-4420-9F7C-0957DE217229}" destId="{03A7EAD5-0AD0-409D-923E-CC343EEF9B03}" srcOrd="0" destOrd="0" parTransId="{FB650C01-8F8D-4264-8486-948B90F9F2DD}" sibTransId="{3E61AC08-E78B-4E22-B0EB-23A8AFBDE5BF}"/>
    <dgm:cxn modelId="{1A76FDA7-1A0A-4801-819C-EE5EAD18E5DF}" type="presOf" srcId="{11D07FCF-6111-46E8-ADD7-33AEBE9D680A}" destId="{9B7C724F-3FDB-4F2C-BF77-F30CFA7F4332}" srcOrd="0" destOrd="0" presId="urn:microsoft.com/office/officeart/2005/8/layout/cycle4"/>
    <dgm:cxn modelId="{C0D156A1-A3A4-49D2-B36A-4BDE1B8B8937}" type="presParOf" srcId="{6AD20FC6-9C88-43F4-AFCE-8C77D64B6A16}" destId="{33434140-65F7-4512-9014-764B0D52A2D2}" srcOrd="0" destOrd="0" presId="urn:microsoft.com/office/officeart/2005/8/layout/cycle4"/>
    <dgm:cxn modelId="{E0959959-DDC7-4F68-9954-46EC0AA242D0}" type="presParOf" srcId="{33434140-65F7-4512-9014-764B0D52A2D2}" destId="{710A54C6-1DA2-4E5B-9FC3-E3A407B2AAC3}" srcOrd="0" destOrd="0" presId="urn:microsoft.com/office/officeart/2005/8/layout/cycle4"/>
    <dgm:cxn modelId="{09D6978A-5B11-4169-8B92-73547CA8B077}" type="presParOf" srcId="{6AD20FC6-9C88-43F4-AFCE-8C77D64B6A16}" destId="{F654EB01-B26B-41C4-8BE7-C6BE078E4855}" srcOrd="1" destOrd="0" presId="urn:microsoft.com/office/officeart/2005/8/layout/cycle4"/>
    <dgm:cxn modelId="{D4C82C1D-BA51-4CAA-A41A-7419435363CD}" type="presParOf" srcId="{F654EB01-B26B-41C4-8BE7-C6BE078E4855}" destId="{9B7C724F-3FDB-4F2C-BF77-F30CFA7F4332}" srcOrd="0" destOrd="0" presId="urn:microsoft.com/office/officeart/2005/8/layout/cycle4"/>
    <dgm:cxn modelId="{D465004D-48EA-46E0-9913-4E52769A1017}" type="presParOf" srcId="{F654EB01-B26B-41C4-8BE7-C6BE078E4855}" destId="{7B67F1E1-CC30-4969-A387-B9B4FEE6621E}" srcOrd="1" destOrd="0" presId="urn:microsoft.com/office/officeart/2005/8/layout/cycle4"/>
    <dgm:cxn modelId="{92E5394E-D6B3-4B99-97EC-14DE4DB11BFC}" type="presParOf" srcId="{F654EB01-B26B-41C4-8BE7-C6BE078E4855}" destId="{9F3AEE12-E62C-4495-9C92-DF421CD89DAF}" srcOrd="2" destOrd="0" presId="urn:microsoft.com/office/officeart/2005/8/layout/cycle4"/>
    <dgm:cxn modelId="{A39E6B33-3EF5-4ECD-B2F5-775B1AD07122}" type="presParOf" srcId="{F654EB01-B26B-41C4-8BE7-C6BE078E4855}" destId="{31AEBF45-FB37-46AC-A8CA-CBBCF525069A}" srcOrd="3" destOrd="0" presId="urn:microsoft.com/office/officeart/2005/8/layout/cycle4"/>
    <dgm:cxn modelId="{91A9D62D-2EC6-4845-888B-1F6ED120477B}" type="presParOf" srcId="{F654EB01-B26B-41C4-8BE7-C6BE078E4855}" destId="{9B3FFD69-195A-4DC8-8E86-4C1816B2320E}" srcOrd="4" destOrd="0" presId="urn:microsoft.com/office/officeart/2005/8/layout/cycle4"/>
    <dgm:cxn modelId="{4983866A-FC15-44D9-9F5F-7B3F8D7124A6}" type="presParOf" srcId="{6AD20FC6-9C88-43F4-AFCE-8C77D64B6A16}" destId="{7585BC8C-F667-4C90-A07E-B8054097DBD6}" srcOrd="2" destOrd="0" presId="urn:microsoft.com/office/officeart/2005/8/layout/cycle4"/>
    <dgm:cxn modelId="{46859B7A-83A7-4353-AD51-5A314446C044}" type="presParOf" srcId="{6AD20FC6-9C88-43F4-AFCE-8C77D64B6A16}" destId="{2AFFCC8C-9A72-4BAD-9745-8C7275FAA137}" srcOrd="3" destOrd="0" presId="urn:microsoft.com/office/officeart/2005/8/layout/cycle4"/>
  </dgm:cxnLst>
  <dgm:bg/>
  <dgm:whole/>
</dgm:dataModel>
</file>

<file path=ppt/diagrams/data3.xml><?xml version="1.0" encoding="utf-8"?>
<dgm:dataModel xmlns:dgm="http://schemas.openxmlformats.org/drawingml/2006/diagram" xmlns:a="http://schemas.openxmlformats.org/drawingml/2006/main">
  <dgm:ptLst>
    <dgm:pt modelId="{161C94D1-DD17-488B-AB38-81EB1B5912C0}" type="doc">
      <dgm:prSet loTypeId="urn:microsoft.com/office/officeart/2005/8/layout/gear1" loCatId="process" qsTypeId="urn:microsoft.com/office/officeart/2005/8/quickstyle/simple2" qsCatId="simple" csTypeId="urn:microsoft.com/office/officeart/2005/8/colors/colorful1" csCatId="colorful" phldr="1"/>
      <dgm:spPr/>
      <dgm:t>
        <a:bodyPr/>
        <a:lstStyle/>
        <a:p>
          <a:endParaRPr lang="es-ES"/>
        </a:p>
      </dgm:t>
    </dgm:pt>
    <dgm:pt modelId="{962F3FF3-599D-4CA6-BAB7-F31E71CA51D6}">
      <dgm:prSet phldrT="[Texto]"/>
      <dgm:spPr>
        <a:blipFill rotWithShape="0">
          <a:blip xmlns:r="http://schemas.openxmlformats.org/officeDocument/2006/relationships" r:embed="rId1"/>
          <a:stretch>
            <a:fillRect/>
          </a:stretch>
        </a:blipFill>
        <a:effectLst>
          <a:glow rad="228600">
            <a:schemeClr val="accent6">
              <a:satMod val="175000"/>
              <a:alpha val="40000"/>
            </a:schemeClr>
          </a:glow>
        </a:effectLst>
        <a:scene3d>
          <a:camera prst="orthographicFront"/>
          <a:lightRig rig="threePt" dir="t"/>
        </a:scene3d>
        <a:sp3d>
          <a:bevelT w="114300" prst="artDeco"/>
        </a:sp3d>
      </dgm:spPr>
      <dgm:t>
        <a:bodyPr/>
        <a:lstStyle/>
        <a:p>
          <a:r>
            <a:rPr lang="es-DO" dirty="0" smtClean="0"/>
            <a:t>GRACIAS</a:t>
          </a:r>
          <a:endParaRPr lang="es-DO" dirty="0"/>
        </a:p>
      </dgm:t>
    </dgm:pt>
    <dgm:pt modelId="{6A3E9BF3-9261-4D24-AEA2-6C2F89419B46}" type="parTrans" cxnId="{2125C9B7-1D4E-4FCB-96C2-E97F22521348}">
      <dgm:prSet/>
      <dgm:spPr/>
      <dgm:t>
        <a:bodyPr/>
        <a:lstStyle/>
        <a:p>
          <a:endParaRPr lang="es-DO"/>
        </a:p>
      </dgm:t>
    </dgm:pt>
    <dgm:pt modelId="{B468C8AF-42E6-4959-BF40-C6C8D9D99451}" type="sibTrans" cxnId="{2125C9B7-1D4E-4FCB-96C2-E97F22521348}">
      <dgm:prSet/>
      <dgm:spPr/>
      <dgm:t>
        <a:bodyPr/>
        <a:lstStyle/>
        <a:p>
          <a:endParaRPr lang="es-DO"/>
        </a:p>
      </dgm:t>
    </dgm:pt>
    <dgm:pt modelId="{64481192-BD9E-4BD7-9F52-A7D9B0E10376}">
      <dgm:prSet phldrT="[Texto]"/>
      <dgm:spPr>
        <a:blipFill rotWithShape="0">
          <a:blip xmlns:r="http://schemas.openxmlformats.org/officeDocument/2006/relationships" r:embed="rId2"/>
          <a:stretch>
            <a:fillRect/>
          </a:stretch>
        </a:blipFill>
        <a:effectLst>
          <a:glow rad="101600">
            <a:schemeClr val="accent2">
              <a:satMod val="175000"/>
              <a:alpha val="40000"/>
            </a:schemeClr>
          </a:glow>
        </a:effectLst>
        <a:scene3d>
          <a:camera prst="orthographicFront"/>
          <a:lightRig rig="threePt" dir="t"/>
        </a:scene3d>
        <a:sp3d>
          <a:bevelT prst="angle"/>
        </a:sp3d>
      </dgm:spPr>
      <dgm:t>
        <a:bodyPr/>
        <a:lstStyle/>
        <a:p>
          <a:endParaRPr lang="es-DO" dirty="0"/>
        </a:p>
      </dgm:t>
    </dgm:pt>
    <dgm:pt modelId="{16650A9A-E164-436F-83E7-8F27B221F3DB}" type="parTrans" cxnId="{C1E7F1EA-640C-4E22-A3BC-7DB93ACE759A}">
      <dgm:prSet/>
      <dgm:spPr/>
      <dgm:t>
        <a:bodyPr/>
        <a:lstStyle/>
        <a:p>
          <a:endParaRPr lang="es-DO"/>
        </a:p>
      </dgm:t>
    </dgm:pt>
    <dgm:pt modelId="{3D728E2D-0DA3-4DD8-88F8-2F885257DA75}" type="sibTrans" cxnId="{C1E7F1EA-640C-4E22-A3BC-7DB93ACE759A}">
      <dgm:prSet/>
      <dgm:spPr/>
      <dgm:t>
        <a:bodyPr/>
        <a:lstStyle/>
        <a:p>
          <a:endParaRPr lang="es-DO"/>
        </a:p>
      </dgm:t>
    </dgm:pt>
    <dgm:pt modelId="{DC28A6D9-E306-49CB-A4F4-D101283EE34D}">
      <dgm:prSet phldrT="[Texto]"/>
      <dgm:spPr>
        <a:blipFill rotWithShape="0">
          <a:blip xmlns:r="http://schemas.openxmlformats.org/officeDocument/2006/relationships" r:embed="rId3"/>
          <a:stretch>
            <a:fillRect/>
          </a:stretch>
        </a:blipFill>
        <a:effectLst>
          <a:glow rad="101600">
            <a:schemeClr val="accent1">
              <a:satMod val="175000"/>
              <a:alpha val="40000"/>
            </a:schemeClr>
          </a:glow>
        </a:effectLst>
        <a:scene3d>
          <a:camera prst="orthographicFront"/>
          <a:lightRig rig="threePt" dir="t"/>
        </a:scene3d>
        <a:sp3d>
          <a:bevelT w="101600" prst="riblet"/>
        </a:sp3d>
      </dgm:spPr>
      <dgm:t>
        <a:bodyPr/>
        <a:lstStyle/>
        <a:p>
          <a:endParaRPr lang="es-DO" dirty="0"/>
        </a:p>
      </dgm:t>
    </dgm:pt>
    <dgm:pt modelId="{89888D5C-0D14-4977-A628-4A428968F125}" type="parTrans" cxnId="{EF741C69-1767-4648-BBE6-103F273D567A}">
      <dgm:prSet/>
      <dgm:spPr/>
      <dgm:t>
        <a:bodyPr/>
        <a:lstStyle/>
        <a:p>
          <a:endParaRPr lang="es-DO"/>
        </a:p>
      </dgm:t>
    </dgm:pt>
    <dgm:pt modelId="{58A91EF3-973B-4D30-8612-05C8E24BED2A}" type="sibTrans" cxnId="{EF741C69-1767-4648-BBE6-103F273D567A}">
      <dgm:prSet/>
      <dgm:spPr/>
      <dgm:t>
        <a:bodyPr/>
        <a:lstStyle/>
        <a:p>
          <a:endParaRPr lang="es-DO"/>
        </a:p>
      </dgm:t>
    </dgm:pt>
    <dgm:pt modelId="{A04CDC65-E83D-48BF-8763-9CF9BAE057EA}">
      <dgm:prSet/>
      <dgm:spPr/>
      <dgm:t>
        <a:bodyPr/>
        <a:lstStyle/>
        <a:p>
          <a:endParaRPr lang="es-ES"/>
        </a:p>
      </dgm:t>
    </dgm:pt>
    <dgm:pt modelId="{39121830-580D-4AA3-BE0C-34192B13AEE3}" type="parTrans" cxnId="{88DA8061-C646-4532-9546-4482B478E0B3}">
      <dgm:prSet/>
      <dgm:spPr/>
      <dgm:t>
        <a:bodyPr/>
        <a:lstStyle/>
        <a:p>
          <a:endParaRPr lang="es-ES"/>
        </a:p>
      </dgm:t>
    </dgm:pt>
    <dgm:pt modelId="{7AAAE221-0A6A-4B6B-94F1-D133D1BA3524}" type="sibTrans" cxnId="{88DA8061-C646-4532-9546-4482B478E0B3}">
      <dgm:prSet/>
      <dgm:spPr/>
      <dgm:t>
        <a:bodyPr/>
        <a:lstStyle/>
        <a:p>
          <a:endParaRPr lang="es-ES"/>
        </a:p>
      </dgm:t>
    </dgm:pt>
    <dgm:pt modelId="{69F55248-81CE-4742-9803-27FB8DA9EA20}" type="pres">
      <dgm:prSet presAssocID="{161C94D1-DD17-488B-AB38-81EB1B5912C0}" presName="composite" presStyleCnt="0">
        <dgm:presLayoutVars>
          <dgm:chMax val="3"/>
          <dgm:animLvl val="lvl"/>
          <dgm:resizeHandles val="exact"/>
        </dgm:presLayoutVars>
      </dgm:prSet>
      <dgm:spPr/>
      <dgm:t>
        <a:bodyPr/>
        <a:lstStyle/>
        <a:p>
          <a:endParaRPr lang="es-ES"/>
        </a:p>
      </dgm:t>
    </dgm:pt>
    <dgm:pt modelId="{FE00AB9E-8E40-422B-91A6-3A17027867B7}" type="pres">
      <dgm:prSet presAssocID="{962F3FF3-599D-4CA6-BAB7-F31E71CA51D6}" presName="gear1" presStyleLbl="node1" presStyleIdx="0" presStyleCnt="3" custScaleX="127772" custLinFactNeighborX="-39011" custLinFactNeighborY="-7795">
        <dgm:presLayoutVars>
          <dgm:chMax val="1"/>
          <dgm:bulletEnabled val="1"/>
        </dgm:presLayoutVars>
      </dgm:prSet>
      <dgm:spPr>
        <a:prstGeom prst="sun">
          <a:avLst/>
        </a:prstGeom>
      </dgm:spPr>
      <dgm:t>
        <a:bodyPr/>
        <a:lstStyle/>
        <a:p>
          <a:endParaRPr lang="es-DO"/>
        </a:p>
      </dgm:t>
    </dgm:pt>
    <dgm:pt modelId="{36169CA6-3F51-4DC9-BD27-6704E7A5F5AB}" type="pres">
      <dgm:prSet presAssocID="{962F3FF3-599D-4CA6-BAB7-F31E71CA51D6}" presName="gear1srcNode" presStyleLbl="node1" presStyleIdx="0" presStyleCnt="3"/>
      <dgm:spPr/>
      <dgm:t>
        <a:bodyPr/>
        <a:lstStyle/>
        <a:p>
          <a:endParaRPr lang="es-DO"/>
        </a:p>
      </dgm:t>
    </dgm:pt>
    <dgm:pt modelId="{C1227D30-0AA5-4923-9552-2BE6DCDFB75F}" type="pres">
      <dgm:prSet presAssocID="{962F3FF3-599D-4CA6-BAB7-F31E71CA51D6}" presName="gear1dstNode" presStyleLbl="node1" presStyleIdx="0" presStyleCnt="3"/>
      <dgm:spPr/>
      <dgm:t>
        <a:bodyPr/>
        <a:lstStyle/>
        <a:p>
          <a:endParaRPr lang="es-DO"/>
        </a:p>
      </dgm:t>
    </dgm:pt>
    <dgm:pt modelId="{473B5885-B4DE-48E5-83D2-70A7C6975171}" type="pres">
      <dgm:prSet presAssocID="{64481192-BD9E-4BD7-9F52-A7D9B0E10376}" presName="gear2" presStyleLbl="node1" presStyleIdx="1" presStyleCnt="3" custScaleX="125275" custScaleY="116484" custLinFactNeighborX="-37788" custLinFactNeighborY="-68877">
        <dgm:presLayoutVars>
          <dgm:chMax val="1"/>
          <dgm:bulletEnabled val="1"/>
        </dgm:presLayoutVars>
      </dgm:prSet>
      <dgm:spPr>
        <a:prstGeom prst="heart">
          <a:avLst/>
        </a:prstGeom>
      </dgm:spPr>
      <dgm:t>
        <a:bodyPr/>
        <a:lstStyle/>
        <a:p>
          <a:endParaRPr lang="es-DO"/>
        </a:p>
      </dgm:t>
    </dgm:pt>
    <dgm:pt modelId="{56A284CF-C4A5-412C-8EC5-4871F287799C}" type="pres">
      <dgm:prSet presAssocID="{64481192-BD9E-4BD7-9F52-A7D9B0E10376}" presName="gear2srcNode" presStyleLbl="node1" presStyleIdx="1" presStyleCnt="3"/>
      <dgm:spPr/>
      <dgm:t>
        <a:bodyPr/>
        <a:lstStyle/>
        <a:p>
          <a:endParaRPr lang="es-DO"/>
        </a:p>
      </dgm:t>
    </dgm:pt>
    <dgm:pt modelId="{470BF930-89D3-4673-AD39-6D7C7858F292}" type="pres">
      <dgm:prSet presAssocID="{64481192-BD9E-4BD7-9F52-A7D9B0E10376}" presName="gear2dstNode" presStyleLbl="node1" presStyleIdx="1" presStyleCnt="3"/>
      <dgm:spPr/>
      <dgm:t>
        <a:bodyPr/>
        <a:lstStyle/>
        <a:p>
          <a:endParaRPr lang="es-DO"/>
        </a:p>
      </dgm:t>
    </dgm:pt>
    <dgm:pt modelId="{C7F2A443-7558-4DF0-84CD-EA18A8C73236}" type="pres">
      <dgm:prSet presAssocID="{DC28A6D9-E306-49CB-A4F4-D101283EE34D}" presName="gear3" presStyleLbl="node1" presStyleIdx="2" presStyleCnt="3" custAng="1334943" custScaleX="135440" custScaleY="136184" custLinFactNeighborX="74190" custLinFactNeighborY="3181"/>
      <dgm:spPr>
        <a:prstGeom prst="star5">
          <a:avLst/>
        </a:prstGeom>
      </dgm:spPr>
      <dgm:t>
        <a:bodyPr/>
        <a:lstStyle/>
        <a:p>
          <a:endParaRPr lang="es-DO"/>
        </a:p>
      </dgm:t>
    </dgm:pt>
    <dgm:pt modelId="{8A62B2B5-0059-4355-B783-C1582E182810}" type="pres">
      <dgm:prSet presAssocID="{DC28A6D9-E306-49CB-A4F4-D101283EE34D}" presName="gear3tx" presStyleLbl="node1" presStyleIdx="2" presStyleCnt="3">
        <dgm:presLayoutVars>
          <dgm:chMax val="1"/>
          <dgm:bulletEnabled val="1"/>
        </dgm:presLayoutVars>
      </dgm:prSet>
      <dgm:spPr/>
      <dgm:t>
        <a:bodyPr/>
        <a:lstStyle/>
        <a:p>
          <a:endParaRPr lang="es-DO"/>
        </a:p>
      </dgm:t>
    </dgm:pt>
    <dgm:pt modelId="{E9763895-44D1-4AAF-86EC-F87890CC10C3}" type="pres">
      <dgm:prSet presAssocID="{DC28A6D9-E306-49CB-A4F4-D101283EE34D}" presName="gear3srcNode" presStyleLbl="node1" presStyleIdx="2" presStyleCnt="3"/>
      <dgm:spPr/>
      <dgm:t>
        <a:bodyPr/>
        <a:lstStyle/>
        <a:p>
          <a:endParaRPr lang="es-DO"/>
        </a:p>
      </dgm:t>
    </dgm:pt>
    <dgm:pt modelId="{43600D6D-8871-4C35-8410-4CD2B332F24A}" type="pres">
      <dgm:prSet presAssocID="{DC28A6D9-E306-49CB-A4F4-D101283EE34D}" presName="gear3dstNode" presStyleLbl="node1" presStyleIdx="2" presStyleCnt="3"/>
      <dgm:spPr/>
      <dgm:t>
        <a:bodyPr/>
        <a:lstStyle/>
        <a:p>
          <a:endParaRPr lang="es-DO"/>
        </a:p>
      </dgm:t>
    </dgm:pt>
    <dgm:pt modelId="{8E076D28-DCA2-4D0D-84E9-40EED4362E39}" type="pres">
      <dgm:prSet presAssocID="{B468C8AF-42E6-4959-BF40-C6C8D9D99451}" presName="connector1" presStyleLbl="sibTrans2D1" presStyleIdx="0" presStyleCnt="3" custFlipVert="1" custFlipHor="1" custScaleX="1739" custScaleY="9933" custLinFactNeighborX="60149" custLinFactNeighborY="-88958"/>
      <dgm:spPr/>
      <dgm:t>
        <a:bodyPr/>
        <a:lstStyle/>
        <a:p>
          <a:endParaRPr lang="es-DO"/>
        </a:p>
      </dgm:t>
    </dgm:pt>
    <dgm:pt modelId="{1E5AAE51-0DB8-422D-83E1-76D4FFF2770C}" type="pres">
      <dgm:prSet presAssocID="{3D728E2D-0DA3-4DD8-88F8-2F885257DA75}" presName="connector2" presStyleLbl="sibTrans2D1" presStyleIdx="1" presStyleCnt="3" custFlipVert="1" custFlipHor="0" custScaleX="5163" custScaleY="1375" custLinFactX="69765" custLinFactNeighborX="100000" custLinFactNeighborY="-79130"/>
      <dgm:spPr/>
      <dgm:t>
        <a:bodyPr/>
        <a:lstStyle/>
        <a:p>
          <a:endParaRPr lang="es-DO"/>
        </a:p>
      </dgm:t>
    </dgm:pt>
    <dgm:pt modelId="{A6F3C3D5-D909-4B58-A640-D8C78E8BD31D}" type="pres">
      <dgm:prSet presAssocID="{58A91EF3-973B-4D30-8612-05C8E24BED2A}" presName="connector3" presStyleLbl="sibTrans2D1" presStyleIdx="2" presStyleCnt="3" custFlipHor="1" custScaleX="11584" custScaleY="7600" custLinFactX="8237" custLinFactNeighborX="100000" custLinFactNeighborY="-38247"/>
      <dgm:spPr/>
      <dgm:t>
        <a:bodyPr/>
        <a:lstStyle/>
        <a:p>
          <a:endParaRPr lang="es-DO"/>
        </a:p>
      </dgm:t>
    </dgm:pt>
  </dgm:ptLst>
  <dgm:cxnLst>
    <dgm:cxn modelId="{19093538-E3E8-4F5D-9F42-8F10F4BEF40C}" type="presOf" srcId="{161C94D1-DD17-488B-AB38-81EB1B5912C0}" destId="{69F55248-81CE-4742-9803-27FB8DA9EA20}" srcOrd="0" destOrd="0" presId="urn:microsoft.com/office/officeart/2005/8/layout/gear1"/>
    <dgm:cxn modelId="{6ACAED2F-FA31-4550-99DD-A559266E49D9}" type="presOf" srcId="{64481192-BD9E-4BD7-9F52-A7D9B0E10376}" destId="{56A284CF-C4A5-412C-8EC5-4871F287799C}" srcOrd="1" destOrd="0" presId="urn:microsoft.com/office/officeart/2005/8/layout/gear1"/>
    <dgm:cxn modelId="{A3E5EC0D-AFC2-47BF-B104-EAC50D5201A8}" type="presOf" srcId="{64481192-BD9E-4BD7-9F52-A7D9B0E10376}" destId="{470BF930-89D3-4673-AD39-6D7C7858F292}" srcOrd="2" destOrd="0" presId="urn:microsoft.com/office/officeart/2005/8/layout/gear1"/>
    <dgm:cxn modelId="{B887D29A-E233-4655-B879-C24C0C468C06}" type="presOf" srcId="{58A91EF3-973B-4D30-8612-05C8E24BED2A}" destId="{A6F3C3D5-D909-4B58-A640-D8C78E8BD31D}" srcOrd="0" destOrd="0" presId="urn:microsoft.com/office/officeart/2005/8/layout/gear1"/>
    <dgm:cxn modelId="{91473A07-328E-4621-8777-90939D741E1B}" type="presOf" srcId="{64481192-BD9E-4BD7-9F52-A7D9B0E10376}" destId="{473B5885-B4DE-48E5-83D2-70A7C6975171}" srcOrd="0" destOrd="0" presId="urn:microsoft.com/office/officeart/2005/8/layout/gear1"/>
    <dgm:cxn modelId="{D3E2FDA1-D6C6-4F93-8335-BA2FA8C328A3}" type="presOf" srcId="{DC28A6D9-E306-49CB-A4F4-D101283EE34D}" destId="{E9763895-44D1-4AAF-86EC-F87890CC10C3}" srcOrd="2" destOrd="0" presId="urn:microsoft.com/office/officeart/2005/8/layout/gear1"/>
    <dgm:cxn modelId="{5E53F842-5B97-4B8D-AB50-680BEBC47D01}" type="presOf" srcId="{962F3FF3-599D-4CA6-BAB7-F31E71CA51D6}" destId="{FE00AB9E-8E40-422B-91A6-3A17027867B7}" srcOrd="0" destOrd="0" presId="urn:microsoft.com/office/officeart/2005/8/layout/gear1"/>
    <dgm:cxn modelId="{C1E7F1EA-640C-4E22-A3BC-7DB93ACE759A}" srcId="{161C94D1-DD17-488B-AB38-81EB1B5912C0}" destId="{64481192-BD9E-4BD7-9F52-A7D9B0E10376}" srcOrd="1" destOrd="0" parTransId="{16650A9A-E164-436F-83E7-8F27B221F3DB}" sibTransId="{3D728E2D-0DA3-4DD8-88F8-2F885257DA75}"/>
    <dgm:cxn modelId="{E943AE93-5441-4564-A2F3-989B17D3151A}" type="presOf" srcId="{962F3FF3-599D-4CA6-BAB7-F31E71CA51D6}" destId="{36169CA6-3F51-4DC9-BD27-6704E7A5F5AB}" srcOrd="1" destOrd="0" presId="urn:microsoft.com/office/officeart/2005/8/layout/gear1"/>
    <dgm:cxn modelId="{88DA8061-C646-4532-9546-4482B478E0B3}" srcId="{161C94D1-DD17-488B-AB38-81EB1B5912C0}" destId="{A04CDC65-E83D-48BF-8763-9CF9BAE057EA}" srcOrd="3" destOrd="0" parTransId="{39121830-580D-4AA3-BE0C-34192B13AEE3}" sibTransId="{7AAAE221-0A6A-4B6B-94F1-D133D1BA3524}"/>
    <dgm:cxn modelId="{19562809-C4BE-46CE-9A07-BFDB36F4BFAD}" type="presOf" srcId="{3D728E2D-0DA3-4DD8-88F8-2F885257DA75}" destId="{1E5AAE51-0DB8-422D-83E1-76D4FFF2770C}" srcOrd="0" destOrd="0" presId="urn:microsoft.com/office/officeart/2005/8/layout/gear1"/>
    <dgm:cxn modelId="{EF741C69-1767-4648-BBE6-103F273D567A}" srcId="{161C94D1-DD17-488B-AB38-81EB1B5912C0}" destId="{DC28A6D9-E306-49CB-A4F4-D101283EE34D}" srcOrd="2" destOrd="0" parTransId="{89888D5C-0D14-4977-A628-4A428968F125}" sibTransId="{58A91EF3-973B-4D30-8612-05C8E24BED2A}"/>
    <dgm:cxn modelId="{2125C9B7-1D4E-4FCB-96C2-E97F22521348}" srcId="{161C94D1-DD17-488B-AB38-81EB1B5912C0}" destId="{962F3FF3-599D-4CA6-BAB7-F31E71CA51D6}" srcOrd="0" destOrd="0" parTransId="{6A3E9BF3-9261-4D24-AEA2-6C2F89419B46}" sibTransId="{B468C8AF-42E6-4959-BF40-C6C8D9D99451}"/>
    <dgm:cxn modelId="{7A0EB9ED-1053-4B84-A2E9-E0364C52586F}" type="presOf" srcId="{DC28A6D9-E306-49CB-A4F4-D101283EE34D}" destId="{C7F2A443-7558-4DF0-84CD-EA18A8C73236}" srcOrd="0" destOrd="0" presId="urn:microsoft.com/office/officeart/2005/8/layout/gear1"/>
    <dgm:cxn modelId="{9A8185B8-B74B-4537-A2EA-FAD4F82BE918}" type="presOf" srcId="{962F3FF3-599D-4CA6-BAB7-F31E71CA51D6}" destId="{C1227D30-0AA5-4923-9552-2BE6DCDFB75F}" srcOrd="2" destOrd="0" presId="urn:microsoft.com/office/officeart/2005/8/layout/gear1"/>
    <dgm:cxn modelId="{8CE24F70-6A16-4CA7-A53C-2FE4D0EE8535}" type="presOf" srcId="{DC28A6D9-E306-49CB-A4F4-D101283EE34D}" destId="{43600D6D-8871-4C35-8410-4CD2B332F24A}" srcOrd="3" destOrd="0" presId="urn:microsoft.com/office/officeart/2005/8/layout/gear1"/>
    <dgm:cxn modelId="{B16D5B21-1D97-48E1-BBFA-F831BB3F54FC}" type="presOf" srcId="{B468C8AF-42E6-4959-BF40-C6C8D9D99451}" destId="{8E076D28-DCA2-4D0D-84E9-40EED4362E39}" srcOrd="0" destOrd="0" presId="urn:microsoft.com/office/officeart/2005/8/layout/gear1"/>
    <dgm:cxn modelId="{3DEC320E-6B97-43C5-8A63-617E7E541AE9}" type="presOf" srcId="{DC28A6D9-E306-49CB-A4F4-D101283EE34D}" destId="{8A62B2B5-0059-4355-B783-C1582E182810}" srcOrd="1" destOrd="0" presId="urn:microsoft.com/office/officeart/2005/8/layout/gear1"/>
    <dgm:cxn modelId="{6B13AAD3-DD98-40F2-9440-CCDEA943F211}" type="presParOf" srcId="{69F55248-81CE-4742-9803-27FB8DA9EA20}" destId="{FE00AB9E-8E40-422B-91A6-3A17027867B7}" srcOrd="0" destOrd="0" presId="urn:microsoft.com/office/officeart/2005/8/layout/gear1"/>
    <dgm:cxn modelId="{ABE58110-9F70-43A2-A0ED-36E1E2846CA3}" type="presParOf" srcId="{69F55248-81CE-4742-9803-27FB8DA9EA20}" destId="{36169CA6-3F51-4DC9-BD27-6704E7A5F5AB}" srcOrd="1" destOrd="0" presId="urn:microsoft.com/office/officeart/2005/8/layout/gear1"/>
    <dgm:cxn modelId="{159FA36E-836A-407F-80B1-C2BF72091606}" type="presParOf" srcId="{69F55248-81CE-4742-9803-27FB8DA9EA20}" destId="{C1227D30-0AA5-4923-9552-2BE6DCDFB75F}" srcOrd="2" destOrd="0" presId="urn:microsoft.com/office/officeart/2005/8/layout/gear1"/>
    <dgm:cxn modelId="{369ED345-F12A-4EC3-89A9-99A4F6A4B38D}" type="presParOf" srcId="{69F55248-81CE-4742-9803-27FB8DA9EA20}" destId="{473B5885-B4DE-48E5-83D2-70A7C6975171}" srcOrd="3" destOrd="0" presId="urn:microsoft.com/office/officeart/2005/8/layout/gear1"/>
    <dgm:cxn modelId="{9AF5309A-2FDB-4DE4-860D-9FCF91C47C2B}" type="presParOf" srcId="{69F55248-81CE-4742-9803-27FB8DA9EA20}" destId="{56A284CF-C4A5-412C-8EC5-4871F287799C}" srcOrd="4" destOrd="0" presId="urn:microsoft.com/office/officeart/2005/8/layout/gear1"/>
    <dgm:cxn modelId="{83DE3E61-2FED-4BBE-B150-D4FAA8228A29}" type="presParOf" srcId="{69F55248-81CE-4742-9803-27FB8DA9EA20}" destId="{470BF930-89D3-4673-AD39-6D7C7858F292}" srcOrd="5" destOrd="0" presId="urn:microsoft.com/office/officeart/2005/8/layout/gear1"/>
    <dgm:cxn modelId="{25C2551E-4D29-4815-8EFA-8CAE7EBE0095}" type="presParOf" srcId="{69F55248-81CE-4742-9803-27FB8DA9EA20}" destId="{C7F2A443-7558-4DF0-84CD-EA18A8C73236}" srcOrd="6" destOrd="0" presId="urn:microsoft.com/office/officeart/2005/8/layout/gear1"/>
    <dgm:cxn modelId="{E543E5C5-C4EA-4A98-9345-0478A6DA8A5F}" type="presParOf" srcId="{69F55248-81CE-4742-9803-27FB8DA9EA20}" destId="{8A62B2B5-0059-4355-B783-C1582E182810}" srcOrd="7" destOrd="0" presId="urn:microsoft.com/office/officeart/2005/8/layout/gear1"/>
    <dgm:cxn modelId="{411B7029-E8DD-4E39-A495-6BCE765109FB}" type="presParOf" srcId="{69F55248-81CE-4742-9803-27FB8DA9EA20}" destId="{E9763895-44D1-4AAF-86EC-F87890CC10C3}" srcOrd="8" destOrd="0" presId="urn:microsoft.com/office/officeart/2005/8/layout/gear1"/>
    <dgm:cxn modelId="{BC25587E-B33E-48D0-A2F5-F6F8DBF16F20}" type="presParOf" srcId="{69F55248-81CE-4742-9803-27FB8DA9EA20}" destId="{43600D6D-8871-4C35-8410-4CD2B332F24A}" srcOrd="9" destOrd="0" presId="urn:microsoft.com/office/officeart/2005/8/layout/gear1"/>
    <dgm:cxn modelId="{24C115BA-E3EF-4F8A-8F5A-FD0DCEB441BF}" type="presParOf" srcId="{69F55248-81CE-4742-9803-27FB8DA9EA20}" destId="{8E076D28-DCA2-4D0D-84E9-40EED4362E39}" srcOrd="10" destOrd="0" presId="urn:microsoft.com/office/officeart/2005/8/layout/gear1"/>
    <dgm:cxn modelId="{3D6175F7-EDD8-490D-B3CD-5F7325679203}" type="presParOf" srcId="{69F55248-81CE-4742-9803-27FB8DA9EA20}" destId="{1E5AAE51-0DB8-422D-83E1-76D4FFF2770C}" srcOrd="11" destOrd="0" presId="urn:microsoft.com/office/officeart/2005/8/layout/gear1"/>
    <dgm:cxn modelId="{ECD7A785-E9A5-4E31-AEFB-462BE6BFFF9A}" type="presParOf" srcId="{69F55248-81CE-4742-9803-27FB8DA9EA20}" destId="{A6F3C3D5-D909-4B58-A640-D8C78E8BD31D}" srcOrd="12" destOrd="0" presId="urn:microsoft.com/office/officeart/2005/8/layout/gear1"/>
  </dgm:cxnLst>
  <dgm:bg>
    <a:blipFill>
      <a:blip xmlns:r="http://schemas.openxmlformats.org/officeDocument/2006/relationships" r:embed="rId4"/>
      <a:tile tx="0" ty="0" sx="100000" sy="100000" flip="none" algn="tl"/>
    </a:blipFill>
    <a:effectLst>
      <a:glow rad="101600">
        <a:schemeClr val="accent6">
          <a:satMod val="175000"/>
          <a:alpha val="40000"/>
        </a:schemeClr>
      </a:glow>
    </a:effect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0.24314</cdr:x>
      <cdr:y>0.0475</cdr:y>
    </cdr:from>
    <cdr:to>
      <cdr:x>0.80003</cdr:x>
      <cdr:y>0.15009</cdr:y>
    </cdr:to>
    <cdr:sp macro="" textlink="">
      <cdr:nvSpPr>
        <cdr:cNvPr id="2" name="4 Rectángulo"/>
        <cdr:cNvSpPr/>
      </cdr:nvSpPr>
      <cdr:spPr>
        <a:xfrm xmlns:a="http://schemas.openxmlformats.org/drawingml/2006/main">
          <a:off x="2214546" y="299232"/>
          <a:ext cx="5072098" cy="64633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DO"/>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s-ES" dirty="0" smtClean="0">
              <a:latin typeface="Arial" pitchFamily="34" charset="0"/>
              <a:cs typeface="Arial" pitchFamily="34" charset="0"/>
            </a:rPr>
            <a:t>Distribución  de  los Productos  según    las Líneas  Estratégicas</a:t>
          </a:r>
          <a:endParaRPr lang="es-ES"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0.20844</cdr:x>
      <cdr:y>0.03586</cdr:y>
    </cdr:from>
    <cdr:to>
      <cdr:x>0.80043</cdr:x>
      <cdr:y>0.14402</cdr:y>
    </cdr:to>
    <cdr:sp macro="" textlink="">
      <cdr:nvSpPr>
        <cdr:cNvPr id="3" name="4 Rectángulo"/>
        <cdr:cNvSpPr/>
      </cdr:nvSpPr>
      <cdr:spPr>
        <a:xfrm xmlns:a="http://schemas.openxmlformats.org/drawingml/2006/main">
          <a:off x="1785950" y="214314"/>
          <a:ext cx="5072098" cy="64633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DO"/>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s-ES" dirty="0" smtClean="0">
              <a:latin typeface="Arial" pitchFamily="34" charset="0"/>
              <a:cs typeface="Arial" pitchFamily="34" charset="0"/>
            </a:rPr>
            <a:t>Distribución  de  las actividades  según    las Líneas  Estratégicas</a:t>
          </a:r>
          <a:endParaRPr lang="es-ES"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D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FFF7E7-25A9-4141-A88A-CDAC134F14F4}" type="datetimeFigureOut">
              <a:rPr lang="es-DO" smtClean="0"/>
              <a:pPr/>
              <a:t>08/04/2019</a:t>
            </a:fld>
            <a:endParaRPr lang="es-D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D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08B4FB-8E37-4299-B0AC-E927E34CC4BB}" type="slidenum">
              <a:rPr lang="es-DO" smtClean="0"/>
              <a:pPr/>
              <a:t>‹Nº›</a:t>
            </a:fld>
            <a:endParaRPr lang="es-D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4EDEE911-AA44-4F2F-AEC6-A11CB6DE0162}" type="datetime1">
              <a:rPr lang="es-DO" smtClean="0"/>
              <a:pPr/>
              <a:t>08/04/2019</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C17627C-BFC2-4D22-8F64-57EE8A5BD12D}" type="slidenum">
              <a:rPr lang="es-DO" smtClean="0"/>
              <a:pPr/>
              <a:t>‹Nº›</a:t>
            </a:fld>
            <a:endParaRPr lang="es-D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A15DC248-DD69-4DE9-BFDC-7BADBC96C330}" type="datetime1">
              <a:rPr lang="es-DO" smtClean="0"/>
              <a:pPr/>
              <a:t>08/04/2019</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C17627C-BFC2-4D22-8F64-57EE8A5BD12D}" type="slidenum">
              <a:rPr lang="es-DO" smtClean="0"/>
              <a:pPr/>
              <a:t>‹Nº›</a:t>
            </a:fld>
            <a:endParaRPr lang="es-D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65641B97-3CEF-46CA-91A2-B772E09B6349}" type="datetime1">
              <a:rPr lang="es-DO" smtClean="0"/>
              <a:pPr/>
              <a:t>08/04/2019</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C17627C-BFC2-4D22-8F64-57EE8A5BD12D}" type="slidenum">
              <a:rPr lang="es-DO" smtClean="0"/>
              <a:pPr/>
              <a:t>‹Nº›</a:t>
            </a:fld>
            <a:endParaRPr lang="es-D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7787C163-A989-415E-8A4B-51E77CD26190}" type="datetime1">
              <a:rPr lang="es-DO" smtClean="0"/>
              <a:pPr/>
              <a:t>08/04/2019</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C17627C-BFC2-4D22-8F64-57EE8A5BD12D}" type="slidenum">
              <a:rPr lang="es-DO" smtClean="0"/>
              <a:pPr/>
              <a:t>‹Nº›</a:t>
            </a:fld>
            <a:endParaRPr lang="es-D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48AF9D1-3FE2-4161-8F79-C7D373B7300C}" type="datetime1">
              <a:rPr lang="es-DO" smtClean="0"/>
              <a:pPr/>
              <a:t>08/04/2019</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0C17627C-BFC2-4D22-8F64-57EE8A5BD12D}" type="slidenum">
              <a:rPr lang="es-DO" smtClean="0"/>
              <a:pPr/>
              <a:t>‹Nº›</a:t>
            </a:fld>
            <a:endParaRPr lang="es-D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12F19BEF-5207-4394-AEFE-159E1720C1C5}" type="datetime1">
              <a:rPr lang="es-DO" smtClean="0"/>
              <a:pPr/>
              <a:t>08/04/2019</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0C17627C-BFC2-4D22-8F64-57EE8A5BD12D}" type="slidenum">
              <a:rPr lang="es-DO" smtClean="0"/>
              <a:pPr/>
              <a:t>‹Nº›</a:t>
            </a:fld>
            <a:endParaRPr lang="es-D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7133F6D1-6404-4CB1-A414-07CF81138DA7}" type="datetime1">
              <a:rPr lang="es-DO" smtClean="0"/>
              <a:pPr/>
              <a:t>08/04/2019</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0C17627C-BFC2-4D22-8F64-57EE8A5BD12D}" type="slidenum">
              <a:rPr lang="es-DO" smtClean="0"/>
              <a:pPr/>
              <a:t>‹Nº›</a:t>
            </a:fld>
            <a:endParaRPr lang="es-D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8071D4E6-0C08-4309-929A-FD031EDE23BD}" type="datetime1">
              <a:rPr lang="es-DO" smtClean="0"/>
              <a:pPr/>
              <a:t>08/04/2019</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0C17627C-BFC2-4D22-8F64-57EE8A5BD12D}" type="slidenum">
              <a:rPr lang="es-DO" smtClean="0"/>
              <a:pPr/>
              <a:t>‹Nº›</a:t>
            </a:fld>
            <a:endParaRPr lang="es-D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0541E9D-5CB9-42C2-980F-9AFADE69CDF9}" type="datetime1">
              <a:rPr lang="es-DO" smtClean="0"/>
              <a:pPr/>
              <a:t>08/04/2019</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0C17627C-BFC2-4D22-8F64-57EE8A5BD12D}" type="slidenum">
              <a:rPr lang="es-DO" smtClean="0"/>
              <a:pPr/>
              <a:t>‹Nº›</a:t>
            </a:fld>
            <a:endParaRPr lang="es-D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9A301-18EF-43CC-BE77-D88165657215}" type="datetime1">
              <a:rPr lang="es-DO" smtClean="0"/>
              <a:pPr/>
              <a:t>08/04/2019</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0C17627C-BFC2-4D22-8F64-57EE8A5BD12D}" type="slidenum">
              <a:rPr lang="es-DO" smtClean="0"/>
              <a:pPr/>
              <a:t>‹Nº›</a:t>
            </a:fld>
            <a:endParaRPr lang="es-D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1C3AB03-60F3-4B53-9BA8-9EA7372E5EB8}" type="datetime1">
              <a:rPr lang="es-DO" smtClean="0"/>
              <a:pPr/>
              <a:t>08/04/2019</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0C17627C-BFC2-4D22-8F64-57EE8A5BD12D}" type="slidenum">
              <a:rPr lang="es-DO" smtClean="0"/>
              <a:pPr/>
              <a:t>‹Nº›</a:t>
            </a:fld>
            <a:endParaRPr lang="es-D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50FEC-676B-4B66-8694-0B9858858733}" type="datetime1">
              <a:rPr lang="es-DO" smtClean="0"/>
              <a:pPr/>
              <a:t>08/04/2019</a:t>
            </a:fld>
            <a:endParaRPr lang="es-D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7627C-BFC2-4D22-8F64-57EE8A5BD12D}" type="slidenum">
              <a:rPr lang="es-DO" smtClean="0"/>
              <a:pPr/>
              <a:t>‹Nº›</a:t>
            </a:fld>
            <a:endParaRPr lang="es-D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15.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1</a:t>
            </a:fld>
            <a:endParaRPr lang="es-DO"/>
          </a:p>
        </p:txBody>
      </p:sp>
      <p:sp>
        <p:nvSpPr>
          <p:cNvPr id="47123" name="Rectangle 19"/>
          <p:cNvSpPr>
            <a:spLocks noChangeArrowheads="1"/>
          </p:cNvSpPr>
          <p:nvPr/>
        </p:nvSpPr>
        <p:spPr bwMode="auto">
          <a:xfrm>
            <a:off x="0" y="0"/>
            <a:ext cx="878684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DO" sz="18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DO"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Plan</a:t>
            </a:r>
            <a:r>
              <a:rPr kumimoji="0" lang="es-DO" sz="2400" b="1" i="0" u="none" strike="noStrike" cap="none" normalizeH="0" dirty="0" smtClean="0">
                <a:ln>
                  <a:noFill/>
                </a:ln>
                <a:solidFill>
                  <a:schemeClr val="tx1"/>
                </a:solidFill>
                <a:effectLst/>
                <a:latin typeface="Arial" pitchFamily="34" charset="0"/>
                <a:ea typeface="Calibri" pitchFamily="34" charset="0"/>
                <a:cs typeface="Arial" pitchFamily="34" charset="0"/>
              </a:rPr>
              <a:t> Operativo Anual-POA- FEDODIM  2019</a:t>
            </a:r>
            <a:endParaRPr kumimoji="0" lang="es-DO"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DO"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s-DO"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D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24" name="Rectangle 2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DO"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s-DO"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0" lang="en-US"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es-DO"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DO" sz="1800" b="0" i="0" u="none" strike="noStrike" cap="none" normalizeH="0" baseline="0" smtClean="0">
              <a:ln>
                <a:noFill/>
              </a:ln>
              <a:solidFill>
                <a:schemeClr val="tx1"/>
              </a:solidFill>
              <a:effectLst/>
              <a:latin typeface="Arial" pitchFamily="34" charset="0"/>
              <a:cs typeface="Arial" pitchFamily="34" charset="0"/>
            </a:endParaRPr>
          </a:p>
        </p:txBody>
      </p:sp>
      <p:sp>
        <p:nvSpPr>
          <p:cNvPr id="47125" name="Rectangle 2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s-DO"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DO" sz="1800" b="0" i="0" u="none" strike="noStrike" cap="none" normalizeH="0" baseline="0" smtClean="0">
              <a:ln>
                <a:noFill/>
              </a:ln>
              <a:solidFill>
                <a:schemeClr val="tx1"/>
              </a:solidFill>
              <a:effectLst/>
              <a:latin typeface="Arial" pitchFamily="34" charset="0"/>
              <a:cs typeface="Arial" pitchFamily="34" charset="0"/>
            </a:endParaRPr>
          </a:p>
        </p:txBody>
      </p:sp>
      <p:pic>
        <p:nvPicPr>
          <p:cNvPr id="31" name="30 Imagen" descr="Resultado de imagen para MAPAS DE REGIONES  R.D."/>
          <p:cNvPicPr/>
          <p:nvPr/>
        </p:nvPicPr>
        <p:blipFill>
          <a:blip r:embed="rId2"/>
          <a:srcRect t="22535"/>
          <a:stretch>
            <a:fillRect/>
          </a:stretch>
        </p:blipFill>
        <p:spPr bwMode="auto">
          <a:xfrm>
            <a:off x="0" y="914380"/>
            <a:ext cx="9144000" cy="5943620"/>
          </a:xfrm>
          <a:prstGeom prst="rect">
            <a:avLst/>
          </a:prstGeom>
          <a:solidFill>
            <a:schemeClr val="accent3">
              <a:lumMod val="40000"/>
              <a:lumOff val="60000"/>
            </a:schemeClr>
          </a:solidFill>
          <a:ln w="9525">
            <a:noFill/>
            <a:miter lim="800000"/>
            <a:headEnd/>
            <a:tailEnd/>
          </a:ln>
        </p:spPr>
      </p:pic>
      <p:pic>
        <p:nvPicPr>
          <p:cNvPr id="32" name="31 Imagen" descr="Resultado de imagen para fedodim MAPAS"/>
          <p:cNvPicPr/>
          <p:nvPr/>
        </p:nvPicPr>
        <p:blipFill>
          <a:blip r:embed="rId3"/>
          <a:srcRect/>
          <a:stretch>
            <a:fillRect/>
          </a:stretch>
        </p:blipFill>
        <p:spPr bwMode="auto">
          <a:xfrm>
            <a:off x="2571736" y="5643578"/>
            <a:ext cx="47625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10</a:t>
            </a:fld>
            <a:endParaRPr lang="es-DO"/>
          </a:p>
        </p:txBody>
      </p:sp>
      <p:graphicFrame>
        <p:nvGraphicFramePr>
          <p:cNvPr id="6" name="5 Diagrama"/>
          <p:cNvGraphicFramePr/>
          <p:nvPr/>
        </p:nvGraphicFramePr>
        <p:xfrm>
          <a:off x="357158" y="928670"/>
          <a:ext cx="8643998"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CuadroTexto"/>
          <p:cNvSpPr txBox="1"/>
          <p:nvPr/>
        </p:nvSpPr>
        <p:spPr>
          <a:xfrm>
            <a:off x="3143240" y="4000504"/>
            <a:ext cx="2643206" cy="584775"/>
          </a:xfrm>
          <a:prstGeom prst="rect">
            <a:avLst/>
          </a:prstGeom>
          <a:noFill/>
        </p:spPr>
        <p:txBody>
          <a:bodyPr wrap="square" rtlCol="0">
            <a:spAutoFit/>
          </a:bodyPr>
          <a:lstStyle/>
          <a:p>
            <a:r>
              <a:rPr lang="es-ES" sz="3200" b="1" dirty="0" smtClean="0">
                <a:latin typeface="Arial" pitchFamily="34" charset="0"/>
                <a:cs typeface="Arial" pitchFamily="34" charset="0"/>
              </a:rPr>
              <a:t>  Resultados</a:t>
            </a:r>
            <a:endParaRPr lang="es-DO" sz="3200" b="1" dirty="0">
              <a:latin typeface="Arial" pitchFamily="34" charset="0"/>
              <a:cs typeface="Arial" pitchFamily="34" charset="0"/>
            </a:endParaRPr>
          </a:p>
        </p:txBody>
      </p:sp>
      <p:sp>
        <p:nvSpPr>
          <p:cNvPr id="10" name="9 Flecha izquierda, derecha y arriba"/>
          <p:cNvSpPr/>
          <p:nvPr/>
        </p:nvSpPr>
        <p:spPr>
          <a:xfrm rot="16200000">
            <a:off x="6465107" y="3250405"/>
            <a:ext cx="1428760" cy="1928826"/>
          </a:xfrm>
          <a:prstGeom prst="leftRightUpArrow">
            <a:avLst>
              <a:gd name="adj1" fmla="val 0"/>
              <a:gd name="adj2" fmla="val 22187"/>
              <a:gd name="adj3" fmla="val 6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11 Flecha izquierda, derecha y arriba"/>
          <p:cNvSpPr/>
          <p:nvPr/>
        </p:nvSpPr>
        <p:spPr>
          <a:xfrm rot="5400000">
            <a:off x="1107257" y="3393281"/>
            <a:ext cx="1428760" cy="1928826"/>
          </a:xfrm>
          <a:prstGeom prst="leftRightUpArrow">
            <a:avLst>
              <a:gd name="adj1" fmla="val 0"/>
              <a:gd name="adj2" fmla="val 22187"/>
              <a:gd name="adj3" fmla="val 6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3" name="12 Llamada de flecha hacia abajo"/>
          <p:cNvSpPr/>
          <p:nvPr/>
        </p:nvSpPr>
        <p:spPr>
          <a:xfrm>
            <a:off x="1428728" y="928670"/>
            <a:ext cx="6429420" cy="1357322"/>
          </a:xfrm>
          <a:prstGeom prst="downArrowCallout">
            <a:avLst>
              <a:gd name="adj1" fmla="val 23210"/>
              <a:gd name="adj2" fmla="val 19629"/>
              <a:gd name="adj3" fmla="val 25000"/>
              <a:gd name="adj4" fmla="val 64977"/>
            </a:avLst>
          </a:prstGeom>
          <a:blipFill>
            <a:blip r:embed="rId7">
              <a:duotone>
                <a:schemeClr val="accent5">
                  <a:shade val="45000"/>
                  <a:satMod val="135000"/>
                </a:schemeClr>
                <a:prstClr val="white"/>
              </a:duotone>
            </a:blip>
            <a:tile tx="0" ty="0" sx="100000" sy="100000" flip="none" algn="tl"/>
          </a:bli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4" name="13 CuadroTexto"/>
          <p:cNvSpPr txBox="1"/>
          <p:nvPr/>
        </p:nvSpPr>
        <p:spPr>
          <a:xfrm>
            <a:off x="2285984" y="1071546"/>
            <a:ext cx="5214974" cy="461665"/>
          </a:xfrm>
          <a:prstGeom prst="rect">
            <a:avLst/>
          </a:prstGeom>
          <a:noFill/>
        </p:spPr>
        <p:txBody>
          <a:bodyPr wrap="square" rtlCol="0">
            <a:spAutoFit/>
          </a:bodyPr>
          <a:lstStyle/>
          <a:p>
            <a:r>
              <a:rPr lang="es-DO" sz="2400" dirty="0" smtClean="0"/>
              <a:t>PLAN  OPERATIVO  ANUAL  2019   Matriz</a:t>
            </a:r>
            <a:endParaRPr lang="es-ES" sz="2400" dirty="0"/>
          </a:p>
        </p:txBody>
      </p:sp>
      <p:sp>
        <p:nvSpPr>
          <p:cNvPr id="16" name="15 Flecha abajo"/>
          <p:cNvSpPr/>
          <p:nvPr/>
        </p:nvSpPr>
        <p:spPr>
          <a:xfrm>
            <a:off x="4357686" y="2357430"/>
            <a:ext cx="571504" cy="571504"/>
          </a:xfrm>
          <a:prstGeom prst="downArrow">
            <a:avLst/>
          </a:prstGeom>
          <a:blipFill>
            <a:blip r:embed="rId7">
              <a:duotone>
                <a:schemeClr val="accent5">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11</a:t>
            </a:fld>
            <a:endParaRPr lang="es-DO"/>
          </a:p>
        </p:txBody>
      </p:sp>
      <p:sp>
        <p:nvSpPr>
          <p:cNvPr id="4" name="3 Cubo"/>
          <p:cNvSpPr/>
          <p:nvPr/>
        </p:nvSpPr>
        <p:spPr>
          <a:xfrm>
            <a:off x="428596" y="2143116"/>
            <a:ext cx="8429684" cy="45720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TopUp"/>
              <a:lightRig rig="threePt" dir="t"/>
            </a:scene3d>
          </a:bodyPr>
          <a:lstStyle/>
          <a:p>
            <a:pPr algn="ctr"/>
            <a:endParaRPr lang="es-ES">
              <a:blipFill>
                <a:blip r:embed="rId2"/>
                <a:tile tx="0" ty="0" sx="100000" sy="100000" flip="none" algn="tl"/>
              </a:blipFill>
            </a:endParaRPr>
          </a:p>
        </p:txBody>
      </p:sp>
      <p:graphicFrame>
        <p:nvGraphicFramePr>
          <p:cNvPr id="5" name="4 Tabla"/>
          <p:cNvGraphicFramePr>
            <a:graphicFrameLocks noGrp="1"/>
          </p:cNvGraphicFramePr>
          <p:nvPr/>
        </p:nvGraphicFramePr>
        <p:xfrm>
          <a:off x="928662" y="3500438"/>
          <a:ext cx="6500859" cy="2357454"/>
        </p:xfrm>
        <a:graphic>
          <a:graphicData uri="http://schemas.openxmlformats.org/drawingml/2006/table">
            <a:tbl>
              <a:tblPr/>
              <a:tblGrid>
                <a:gridCol w="2653316"/>
                <a:gridCol w="1194227"/>
                <a:gridCol w="1194227"/>
                <a:gridCol w="1459089"/>
              </a:tblGrid>
              <a:tr h="785818">
                <a:tc>
                  <a:txBody>
                    <a:bodyPr/>
                    <a:lstStyle/>
                    <a:p>
                      <a:pPr>
                        <a:lnSpc>
                          <a:spcPct val="115000"/>
                        </a:lnSpc>
                        <a:spcAft>
                          <a:spcPts val="0"/>
                        </a:spcAft>
                      </a:pPr>
                      <a:r>
                        <a:rPr lang="es-ES" sz="1200" b="1" dirty="0" smtClean="0">
                          <a:latin typeface="Arial"/>
                          <a:ea typeface="Calibri"/>
                          <a:cs typeface="Times New Roman"/>
                        </a:rPr>
                        <a:t>Línea </a:t>
                      </a:r>
                      <a:r>
                        <a:rPr lang="es-ES" sz="1200" b="1" dirty="0">
                          <a:latin typeface="Arial"/>
                          <a:ea typeface="Calibri"/>
                          <a:cs typeface="Times New Roman"/>
                        </a:rPr>
                        <a:t>s       Estratégicas</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nSpc>
                          <a:spcPct val="115000"/>
                        </a:lnSpc>
                        <a:spcAft>
                          <a:spcPts val="0"/>
                        </a:spcAft>
                      </a:pPr>
                      <a:r>
                        <a:rPr lang="es-ES" sz="1200" b="1">
                          <a:latin typeface="Arial"/>
                          <a:ea typeface="Calibri"/>
                          <a:cs typeface="Times New Roman"/>
                        </a:rPr>
                        <a:t>Resultados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nSpc>
                          <a:spcPct val="115000"/>
                        </a:lnSpc>
                        <a:spcAft>
                          <a:spcPts val="0"/>
                        </a:spcAft>
                      </a:pPr>
                      <a:r>
                        <a:rPr lang="es-ES" sz="1200" b="1" dirty="0">
                          <a:latin typeface="Arial"/>
                          <a:ea typeface="Calibri"/>
                          <a:cs typeface="Times New Roman"/>
                        </a:rPr>
                        <a:t>Productos</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nSpc>
                          <a:spcPct val="115000"/>
                        </a:lnSpc>
                        <a:spcAft>
                          <a:spcPts val="0"/>
                        </a:spcAft>
                      </a:pPr>
                      <a:r>
                        <a:rPr lang="es-ES" sz="1200" b="1">
                          <a:latin typeface="Arial"/>
                          <a:ea typeface="Calibri"/>
                          <a:cs typeface="Times New Roman"/>
                        </a:rPr>
                        <a:t>Actividades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r>
              <a:tr h="392909">
                <a:tc>
                  <a:txBody>
                    <a:bodyPr/>
                    <a:lstStyle/>
                    <a:p>
                      <a:pPr>
                        <a:lnSpc>
                          <a:spcPct val="115000"/>
                        </a:lnSpc>
                        <a:spcAft>
                          <a:spcPts val="0"/>
                        </a:spcAft>
                      </a:pPr>
                      <a:r>
                        <a:rPr lang="es-ES" sz="1200" b="1">
                          <a:latin typeface="Arial"/>
                          <a:ea typeface="Calibri"/>
                          <a:cs typeface="Times New Roman"/>
                        </a:rPr>
                        <a:t>Línea   Estratégica   I</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b="1">
                          <a:latin typeface="Arial"/>
                          <a:ea typeface="Calibri"/>
                          <a:cs typeface="Times New Roman"/>
                        </a:rPr>
                        <a:t>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b="1">
                          <a:latin typeface="Arial"/>
                          <a:ea typeface="Calibri"/>
                          <a:cs typeface="Times New Roman"/>
                        </a:rPr>
                        <a:t>21</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b="1">
                          <a:latin typeface="Arial"/>
                          <a:ea typeface="Calibri"/>
                          <a:cs typeface="Times New Roman"/>
                        </a:rPr>
                        <a:t>43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92909">
                <a:tc>
                  <a:txBody>
                    <a:bodyPr/>
                    <a:lstStyle/>
                    <a:p>
                      <a:pPr>
                        <a:lnSpc>
                          <a:spcPct val="115000"/>
                        </a:lnSpc>
                        <a:spcAft>
                          <a:spcPts val="0"/>
                        </a:spcAft>
                      </a:pPr>
                      <a:r>
                        <a:rPr lang="es-ES" sz="1200" b="1">
                          <a:latin typeface="Arial"/>
                          <a:ea typeface="Calibri"/>
                          <a:cs typeface="Times New Roman"/>
                        </a:rPr>
                        <a:t>Linea    Estratégica  II</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b="1">
                          <a:latin typeface="Arial"/>
                          <a:ea typeface="Calibri"/>
                          <a:cs typeface="Times New Roman"/>
                        </a:rPr>
                        <a:t>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b="1">
                          <a:latin typeface="Arial"/>
                          <a:ea typeface="Calibri"/>
                          <a:cs typeface="Times New Roman"/>
                        </a:rPr>
                        <a:t>5</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b="1">
                          <a:latin typeface="Arial"/>
                          <a:ea typeface="Calibri"/>
                          <a:cs typeface="Times New Roman"/>
                        </a:rPr>
                        <a:t>16</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92909">
                <a:tc>
                  <a:txBody>
                    <a:bodyPr/>
                    <a:lstStyle/>
                    <a:p>
                      <a:pPr>
                        <a:lnSpc>
                          <a:spcPct val="115000"/>
                        </a:lnSpc>
                        <a:spcAft>
                          <a:spcPts val="0"/>
                        </a:spcAft>
                      </a:pPr>
                      <a:r>
                        <a:rPr lang="es-ES" sz="1200" b="1">
                          <a:latin typeface="Arial"/>
                          <a:ea typeface="Calibri"/>
                          <a:cs typeface="Times New Roman"/>
                        </a:rPr>
                        <a:t>Linea   Estratégica    III</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b="1">
                          <a:latin typeface="Arial"/>
                          <a:ea typeface="Calibri"/>
                          <a:cs typeface="Times New Roman"/>
                        </a:rPr>
                        <a:t>1</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b="1">
                          <a:latin typeface="Arial"/>
                          <a:ea typeface="Calibri"/>
                          <a:cs typeface="Times New Roman"/>
                        </a:rPr>
                        <a:t>7</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b="1">
                          <a:latin typeface="Arial"/>
                          <a:ea typeface="Calibri"/>
                          <a:cs typeface="Times New Roman"/>
                        </a:rPr>
                        <a:t>12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92909">
                <a:tc>
                  <a:txBody>
                    <a:bodyPr/>
                    <a:lstStyle/>
                    <a:p>
                      <a:pPr>
                        <a:lnSpc>
                          <a:spcPct val="115000"/>
                        </a:lnSpc>
                        <a:spcAft>
                          <a:spcPts val="0"/>
                        </a:spcAft>
                      </a:pPr>
                      <a:r>
                        <a:rPr lang="es-ES" sz="1200" b="1">
                          <a:latin typeface="Arial"/>
                          <a:ea typeface="Calibri"/>
                          <a:cs typeface="Times New Roman"/>
                        </a:rPr>
                        <a:t>TOTAL</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b="1">
                          <a:latin typeface="Arial"/>
                          <a:ea typeface="Calibri"/>
                          <a:cs typeface="Times New Roman"/>
                        </a:rPr>
                        <a:t>10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b="1">
                          <a:latin typeface="Arial"/>
                          <a:ea typeface="Calibri"/>
                          <a:cs typeface="Times New Roman"/>
                        </a:rPr>
                        <a:t>33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ES" sz="1200" b="1" dirty="0">
                          <a:latin typeface="Arial"/>
                          <a:ea typeface="Calibri"/>
                          <a:cs typeface="Times New Roman"/>
                        </a:rPr>
                        <a:t>71</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
        <p:nvSpPr>
          <p:cNvPr id="6" name="5 CuadroTexto"/>
          <p:cNvSpPr txBox="1"/>
          <p:nvPr/>
        </p:nvSpPr>
        <p:spPr>
          <a:xfrm>
            <a:off x="1428728" y="428604"/>
            <a:ext cx="6357982" cy="707886"/>
          </a:xfrm>
          <a:prstGeom prst="rect">
            <a:avLst/>
          </a:prstGeom>
          <a:noFill/>
        </p:spPr>
        <p:txBody>
          <a:bodyPr wrap="square" rtlCol="0">
            <a:spAutoFit/>
          </a:bodyPr>
          <a:lstStyle/>
          <a:p>
            <a:pPr algn="ctr"/>
            <a:r>
              <a:rPr lang="es-ES" sz="2000" dirty="0" smtClean="0">
                <a:latin typeface="Arial" pitchFamily="34" charset="0"/>
                <a:cs typeface="Arial" pitchFamily="34" charset="0"/>
              </a:rPr>
              <a:t>Distribución  de  Resultados, Productos y Actividades según    las Líneas  Estratégicas</a:t>
            </a:r>
            <a:endParaRPr lang="es-E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12</a:t>
            </a:fld>
            <a:endParaRPr lang="es-DO"/>
          </a:p>
        </p:txBody>
      </p:sp>
      <p:graphicFrame>
        <p:nvGraphicFramePr>
          <p:cNvPr id="3" name="2 Tabla"/>
          <p:cNvGraphicFramePr>
            <a:graphicFrameLocks noGrp="1"/>
          </p:cNvGraphicFramePr>
          <p:nvPr/>
        </p:nvGraphicFramePr>
        <p:xfrm>
          <a:off x="0" y="0"/>
          <a:ext cx="9144001" cy="6745117"/>
        </p:xfrm>
        <a:graphic>
          <a:graphicData uri="http://schemas.openxmlformats.org/drawingml/2006/table">
            <a:tbl>
              <a:tblPr/>
              <a:tblGrid>
                <a:gridCol w="1035656"/>
                <a:gridCol w="811846"/>
                <a:gridCol w="942844"/>
                <a:gridCol w="963083"/>
                <a:gridCol w="963083"/>
                <a:gridCol w="926539"/>
                <a:gridCol w="1050790"/>
                <a:gridCol w="1050790"/>
                <a:gridCol w="333958"/>
                <a:gridCol w="360385"/>
                <a:gridCol w="360385"/>
                <a:gridCol w="344642"/>
              </a:tblGrid>
              <a:tr h="208723">
                <a:tc gridSpan="2">
                  <a:txBody>
                    <a:bodyPr/>
                    <a:lstStyle/>
                    <a:p>
                      <a:pPr>
                        <a:lnSpc>
                          <a:spcPct val="115000"/>
                        </a:lnSpc>
                        <a:spcAft>
                          <a:spcPts val="1000"/>
                        </a:spcAft>
                      </a:pPr>
                      <a:r>
                        <a:rPr lang="es-DO" sz="1100" b="1" dirty="0">
                          <a:latin typeface="Arial" pitchFamily="34" charset="0"/>
                          <a:ea typeface="Calibri"/>
                          <a:cs typeface="Arial" pitchFamily="34" charset="0"/>
                        </a:rPr>
                        <a:t>LINEA ESTRATEGICA</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solidFill>
                      <a:srgbClr val="FFFF00"/>
                    </a:solidFill>
                  </a:tcPr>
                </a:tc>
                <a:tc hMerge="1">
                  <a:txBody>
                    <a:bodyPr/>
                    <a:lstStyle/>
                    <a:p>
                      <a:endParaRPr lang="es-ES"/>
                    </a:p>
                  </a:txBody>
                  <a:tcPr/>
                </a:tc>
                <a:tc gridSpan="10">
                  <a:txBody>
                    <a:bodyPr/>
                    <a:lstStyle/>
                    <a:p>
                      <a:pPr>
                        <a:lnSpc>
                          <a:spcPct val="115000"/>
                        </a:lnSpc>
                        <a:spcAft>
                          <a:spcPts val="1000"/>
                        </a:spcAft>
                      </a:pPr>
                      <a:r>
                        <a:rPr lang="es-DO" sz="1100" b="1">
                          <a:latin typeface="Arial" pitchFamily="34" charset="0"/>
                          <a:ea typeface="Calibri"/>
                          <a:cs typeface="Arial" pitchFamily="34" charset="0"/>
                        </a:rPr>
                        <a:t>1. FORTALECIMIENTO INSTITUCIONAL</a:t>
                      </a:r>
                      <a:endParaRPr lang="es-ES" sz="1100">
                        <a:latin typeface="Arial" pitchFamily="34" charset="0"/>
                        <a:ea typeface="Calibri"/>
                        <a:cs typeface="Arial" pitchFamily="34" charset="0"/>
                      </a:endParaRPr>
                    </a:p>
                  </a:txBody>
                  <a:tcPr marL="40804" marR="40804" marT="0" marB="0">
                    <a:lnL>
                      <a:noFill/>
                    </a:lnL>
                    <a:lnR>
                      <a:noFill/>
                    </a:lnR>
                    <a:lnT>
                      <a:noFill/>
                    </a:lnT>
                    <a:lnB>
                      <a:noFill/>
                    </a:lnB>
                    <a:solidFill>
                      <a:srgbClr val="FFFF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73888">
                <a:tc gridSpan="2">
                  <a:txBody>
                    <a:bodyPr/>
                    <a:lstStyle/>
                    <a:p>
                      <a:pPr>
                        <a:lnSpc>
                          <a:spcPct val="115000"/>
                        </a:lnSpc>
                        <a:spcAft>
                          <a:spcPts val="1000"/>
                        </a:spcAft>
                      </a:pPr>
                      <a:r>
                        <a:rPr lang="es-DO" sz="1100" b="1" dirty="0">
                          <a:latin typeface="Arial" pitchFamily="34" charset="0"/>
                          <a:ea typeface="Calibri"/>
                          <a:cs typeface="Arial" pitchFamily="34" charset="0"/>
                        </a:rPr>
                        <a:t>OBJETIVO ESTRATEGICO</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solidFill>
                      <a:srgbClr val="FFFF00"/>
                    </a:solidFill>
                  </a:tcPr>
                </a:tc>
                <a:tc hMerge="1">
                  <a:txBody>
                    <a:bodyPr/>
                    <a:lstStyle/>
                    <a:p>
                      <a:endParaRPr lang="es-ES"/>
                    </a:p>
                  </a:txBody>
                  <a:tcPr/>
                </a:tc>
                <a:tc gridSpan="10">
                  <a:txBody>
                    <a:bodyPr/>
                    <a:lstStyle/>
                    <a:p>
                      <a:pPr>
                        <a:lnSpc>
                          <a:spcPct val="115000"/>
                        </a:lnSpc>
                        <a:spcAft>
                          <a:spcPts val="1000"/>
                        </a:spcAft>
                      </a:pPr>
                      <a:r>
                        <a:rPr lang="es-DO" sz="1100" b="1" dirty="0">
                          <a:latin typeface="Arial" pitchFamily="34" charset="0"/>
                          <a:ea typeface="Calibri"/>
                          <a:cs typeface="Arial" pitchFamily="34" charset="0"/>
                        </a:rPr>
                        <a:t> Fortalecer las capacidades técnicas y políticas  para gestionar con eficacia y eficiencia a favor de los gobiernos locales de los Distritos Municipales.</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solidFill>
                      <a:srgbClr val="FFFF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21399">
                <a:tc gridSpan="2">
                  <a:txBody>
                    <a:bodyPr/>
                    <a:lstStyle/>
                    <a:p>
                      <a:pPr>
                        <a:lnSpc>
                          <a:spcPct val="115000"/>
                        </a:lnSpc>
                        <a:spcAft>
                          <a:spcPts val="1000"/>
                        </a:spcAft>
                      </a:pPr>
                      <a:r>
                        <a:rPr lang="es-DO" sz="1100" b="1">
                          <a:latin typeface="Arial" pitchFamily="34" charset="0"/>
                          <a:ea typeface="Calibri"/>
                          <a:cs typeface="Arial" pitchFamily="34" charset="0"/>
                        </a:rPr>
                        <a:t>OBJETIVO ESPECIFICO</a:t>
                      </a:r>
                      <a:endParaRPr lang="es-ES" sz="1100">
                        <a:latin typeface="Arial" pitchFamily="34" charset="0"/>
                        <a:ea typeface="Calibri"/>
                        <a:cs typeface="Arial" pitchFamily="34" charset="0"/>
                      </a:endParaRPr>
                    </a:p>
                  </a:txBody>
                  <a:tcPr marL="40804" marR="40804" marT="0" marB="0">
                    <a:lnL>
                      <a:noFill/>
                    </a:lnL>
                    <a:lnR>
                      <a:noFill/>
                    </a:lnR>
                    <a:lnT>
                      <a:noFill/>
                    </a:lnT>
                    <a:lnB>
                      <a:noFill/>
                    </a:lnB>
                    <a:solidFill>
                      <a:srgbClr val="FFFF00"/>
                    </a:solidFill>
                  </a:tcPr>
                </a:tc>
                <a:tc hMerge="1">
                  <a:txBody>
                    <a:bodyPr/>
                    <a:lstStyle/>
                    <a:p>
                      <a:endParaRPr lang="es-ES"/>
                    </a:p>
                  </a:txBody>
                  <a:tcPr/>
                </a:tc>
                <a:tc gridSpan="10">
                  <a:txBody>
                    <a:bodyPr/>
                    <a:lstStyle/>
                    <a:p>
                      <a:pPr>
                        <a:lnSpc>
                          <a:spcPct val="115000"/>
                        </a:lnSpc>
                        <a:spcAft>
                          <a:spcPts val="1000"/>
                        </a:spcAft>
                      </a:pPr>
                      <a:r>
                        <a:rPr lang="es-DO" sz="1100" b="1"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solidFill>
                      <a:srgbClr val="FFFF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881108">
                <a:tc>
                  <a:txBody>
                    <a:bodyPr/>
                    <a:lstStyle/>
                    <a:p>
                      <a:pPr>
                        <a:lnSpc>
                          <a:spcPct val="115000"/>
                        </a:lnSpc>
                        <a:spcAft>
                          <a:spcPts val="1000"/>
                        </a:spcAft>
                      </a:pPr>
                      <a:r>
                        <a:rPr lang="es-DO" sz="1100" b="1" dirty="0">
                          <a:latin typeface="Arial" pitchFamily="34" charset="0"/>
                          <a:ea typeface="Calibri"/>
                          <a:cs typeface="Arial" pitchFamily="34" charset="0"/>
                        </a:rPr>
                        <a:t>RESULTADO</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INDICADOR</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PRODUCTO</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a:latin typeface="Arial" pitchFamily="34" charset="0"/>
                          <a:ea typeface="Calibri"/>
                          <a:cs typeface="Arial" pitchFamily="34" charset="0"/>
                        </a:rPr>
                        <a:t>UNIDAD DE MEDIDA</a:t>
                      </a:r>
                      <a:endParaRPr lang="es-ES" sz="110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ACTIVIDADES</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Responsable</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PRESUPUESTO</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a:latin typeface="Arial" pitchFamily="34" charset="0"/>
                          <a:ea typeface="Calibri"/>
                          <a:cs typeface="Arial" pitchFamily="34" charset="0"/>
                        </a:rPr>
                        <a:t>FUENTE DE FINANCIAMIENTO</a:t>
                      </a:r>
                      <a:endParaRPr lang="es-ES" sz="1100">
                        <a:latin typeface="Arial" pitchFamily="34" charset="0"/>
                        <a:ea typeface="Calibri"/>
                        <a:cs typeface="Arial" pitchFamily="34" charset="0"/>
                      </a:endParaRPr>
                    </a:p>
                  </a:txBody>
                  <a:tcPr marL="40804" marR="40804" marT="0" marB="0">
                    <a:lnL>
                      <a:noFill/>
                    </a:lnL>
                    <a:lnR>
                      <a:noFill/>
                    </a:lnR>
                    <a:lnT>
                      <a:noFill/>
                    </a:lnT>
                    <a:lnB>
                      <a:noFill/>
                    </a:lnB>
                  </a:tcPr>
                </a:tc>
                <a:tc gridSpan="4">
                  <a:txBody>
                    <a:bodyPr/>
                    <a:lstStyle/>
                    <a:p>
                      <a:pPr>
                        <a:lnSpc>
                          <a:spcPct val="115000"/>
                        </a:lnSpc>
                        <a:spcAft>
                          <a:spcPts val="1000"/>
                        </a:spcAft>
                      </a:pPr>
                      <a:r>
                        <a:rPr lang="es-DO" sz="1100" b="1">
                          <a:latin typeface="Arial" pitchFamily="34" charset="0"/>
                          <a:ea typeface="Calibri"/>
                          <a:cs typeface="Arial" pitchFamily="34" charset="0"/>
                        </a:rPr>
                        <a:t>Cronograma de Ejecución</a:t>
                      </a:r>
                      <a:endParaRPr lang="es-ES" sz="1100">
                        <a:latin typeface="Arial" pitchFamily="34" charset="0"/>
                        <a:ea typeface="Calibri"/>
                        <a:cs typeface="Arial" pitchFamily="34" charset="0"/>
                      </a:endParaRPr>
                    </a:p>
                  </a:txBody>
                  <a:tcPr marL="40804" marR="40804" marT="0" marB="0">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r>
              <a:tr h="731305">
                <a:tc>
                  <a:txBody>
                    <a:bodyPr/>
                    <a:lstStyle/>
                    <a:p>
                      <a:pPr>
                        <a:lnSpc>
                          <a:spcPct val="115000"/>
                        </a:lnSpc>
                        <a:spcAft>
                          <a:spcPts val="1000"/>
                        </a:spcAft>
                      </a:pPr>
                      <a:r>
                        <a:rPr lang="es-DO" sz="1100" b="1">
                          <a:latin typeface="Arial" pitchFamily="34" charset="0"/>
                          <a:ea typeface="Calibri"/>
                          <a:cs typeface="Arial" pitchFamily="34" charset="0"/>
                        </a:rPr>
                        <a:t> </a:t>
                      </a:r>
                      <a:endParaRPr lang="es-ES" sz="110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a:latin typeface="Arial" pitchFamily="34" charset="0"/>
                          <a:ea typeface="Calibri"/>
                          <a:cs typeface="Arial" pitchFamily="34" charset="0"/>
                        </a:rPr>
                        <a:t> </a:t>
                      </a:r>
                      <a:endParaRPr lang="es-ES" sz="110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a:latin typeface="Arial" pitchFamily="34" charset="0"/>
                          <a:ea typeface="Calibri"/>
                          <a:cs typeface="Arial" pitchFamily="34" charset="0"/>
                        </a:rPr>
                        <a:t> </a:t>
                      </a:r>
                      <a:endParaRPr lang="es-ES" sz="110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a:latin typeface="Arial" pitchFamily="34" charset="0"/>
                          <a:ea typeface="Calibri"/>
                          <a:cs typeface="Arial" pitchFamily="34" charset="0"/>
                        </a:rPr>
                        <a:t> </a:t>
                      </a:r>
                      <a:endParaRPr lang="es-ES" sz="110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Ene- Mar</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err="1">
                          <a:latin typeface="Arial" pitchFamily="34" charset="0"/>
                          <a:ea typeface="Calibri"/>
                          <a:cs typeface="Arial" pitchFamily="34" charset="0"/>
                        </a:rPr>
                        <a:t>Abr-Jun</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err="1">
                          <a:latin typeface="Arial" pitchFamily="34" charset="0"/>
                          <a:ea typeface="Calibri"/>
                          <a:cs typeface="Arial" pitchFamily="34" charset="0"/>
                        </a:rPr>
                        <a:t>Jul-Sept</a:t>
                      </a:r>
                      <a:r>
                        <a:rPr lang="es-DO" sz="1100" b="1" dirty="0">
                          <a:latin typeface="Arial" pitchFamily="34" charset="0"/>
                          <a:ea typeface="Calibri"/>
                          <a:cs typeface="Arial" pitchFamily="34" charset="0"/>
                        </a:rPr>
                        <a:t>.</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Oct.-</a:t>
                      </a:r>
                      <a:r>
                        <a:rPr lang="es-DO" sz="1100" b="1" dirty="0" err="1">
                          <a:latin typeface="Arial" pitchFamily="34" charset="0"/>
                          <a:ea typeface="Calibri"/>
                          <a:cs typeface="Arial" pitchFamily="34" charset="0"/>
                        </a:rPr>
                        <a:t>Dic</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r>
              <a:tr h="918100">
                <a:tc rowSpan="4">
                  <a:txBody>
                    <a:bodyPr/>
                    <a:lstStyle/>
                    <a:p>
                      <a:pPr>
                        <a:lnSpc>
                          <a:spcPct val="115000"/>
                        </a:lnSpc>
                        <a:spcAft>
                          <a:spcPts val="1000"/>
                        </a:spcAft>
                      </a:pPr>
                      <a:r>
                        <a:rPr lang="es-DO" sz="1100" b="1">
                          <a:latin typeface="Arial" pitchFamily="34" charset="0"/>
                          <a:ea typeface="Calibri"/>
                          <a:cs typeface="Arial" pitchFamily="34" charset="0"/>
                        </a:rPr>
                        <a:t>R1: Fedodim cuenta con una estructura física e instrumentos de materia organizacional, acorde con su realidad institucional.</a:t>
                      </a:r>
                      <a:endParaRPr lang="es-ES" sz="1100">
                        <a:latin typeface="Arial" pitchFamily="34" charset="0"/>
                        <a:ea typeface="Calibri"/>
                        <a:cs typeface="Arial" pitchFamily="34" charset="0"/>
                      </a:endParaRPr>
                    </a:p>
                  </a:txBody>
                  <a:tcPr marL="40804" marR="40804" marT="0" marB="0">
                    <a:lnL>
                      <a:noFill/>
                    </a:lnL>
                    <a:lnR>
                      <a:noFill/>
                    </a:lnR>
                    <a:lnT>
                      <a:noFill/>
                    </a:lnT>
                    <a:lnB>
                      <a:noFill/>
                    </a:lnB>
                  </a:tcPr>
                </a:tc>
                <a:tc rowSpan="4">
                  <a:txBody>
                    <a:bodyPr/>
                    <a:lstStyle/>
                    <a:p>
                      <a:pPr>
                        <a:lnSpc>
                          <a:spcPct val="115000"/>
                        </a:lnSpc>
                        <a:spcAft>
                          <a:spcPts val="1000"/>
                        </a:spcAft>
                      </a:pPr>
                      <a:r>
                        <a:rPr lang="es-DO" sz="1100">
                          <a:latin typeface="Arial" pitchFamily="34" charset="0"/>
                          <a:ea typeface="Calibri"/>
                          <a:cs typeface="Arial" pitchFamily="34" charset="0"/>
                        </a:rPr>
                        <a:t>Al final del 2019  se cuenta con un 100% de los instrumentos institucionales relativos a la administración, especialmente a la estructura organizativa.                                                                                                                                                                                                                                                                                                                   </a:t>
                      </a:r>
                      <a:endParaRPr lang="es-ES" sz="1100">
                        <a:latin typeface="Arial" pitchFamily="34" charset="0"/>
                        <a:ea typeface="Calibri"/>
                        <a:cs typeface="Arial" pitchFamily="34" charset="0"/>
                      </a:endParaRPr>
                    </a:p>
                  </a:txBody>
                  <a:tcPr marL="40804" marR="40804" marT="0" marB="0">
                    <a:lnL>
                      <a:noFill/>
                    </a:lnL>
                    <a:lnR>
                      <a:noFill/>
                    </a:lnR>
                    <a:lnT>
                      <a:noFill/>
                    </a:lnT>
                    <a:lnB>
                      <a:noFill/>
                    </a:lnB>
                  </a:tcPr>
                </a:tc>
                <a:tc rowSpan="2">
                  <a:txBody>
                    <a:bodyPr/>
                    <a:lstStyle/>
                    <a:p>
                      <a:pPr>
                        <a:lnSpc>
                          <a:spcPct val="115000"/>
                        </a:lnSpc>
                        <a:spcAft>
                          <a:spcPts val="1000"/>
                        </a:spcAft>
                      </a:pPr>
                      <a:r>
                        <a:rPr lang="es-DO" sz="1100" dirty="0">
                          <a:latin typeface="Arial" pitchFamily="34" charset="0"/>
                          <a:ea typeface="Calibri"/>
                          <a:cs typeface="Arial" pitchFamily="34" charset="0"/>
                        </a:rPr>
                        <a:t>1.4 Habilitación de las oficinas regionales </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rowSpan="2">
                  <a:txBody>
                    <a:bodyPr/>
                    <a:lstStyle/>
                    <a:p>
                      <a:pPr>
                        <a:lnSpc>
                          <a:spcPct val="115000"/>
                        </a:lnSpc>
                        <a:spcAft>
                          <a:spcPts val="1000"/>
                        </a:spcAft>
                      </a:pPr>
                      <a:r>
                        <a:rPr lang="es-DO" sz="1100" dirty="0">
                          <a:latin typeface="Arial" pitchFamily="34" charset="0"/>
                          <a:ea typeface="Calibri"/>
                          <a:cs typeface="Arial" pitchFamily="34" charset="0"/>
                        </a:rPr>
                        <a:t>Oficinas</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dirty="0">
                          <a:latin typeface="Arial" pitchFamily="34" charset="0"/>
                          <a:ea typeface="Calibri"/>
                          <a:cs typeface="Arial" pitchFamily="34" charset="0"/>
                        </a:rPr>
                        <a:t>1.4.1  Instalación y  apertura de 9 oficinas regionales .                                                  </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dirty="0">
                          <a:latin typeface="Arial" pitchFamily="34" charset="0"/>
                          <a:ea typeface="Calibri"/>
                          <a:cs typeface="Arial" pitchFamily="34" charset="0"/>
                        </a:rPr>
                        <a:t>Dirección Ejecutiva</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dirty="0">
                          <a:latin typeface="Arial" pitchFamily="34" charset="0"/>
                          <a:ea typeface="Calibri"/>
                          <a:cs typeface="Arial" pitchFamily="34" charset="0"/>
                        </a:rPr>
                        <a:t>0</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b="1">
                          <a:latin typeface="Arial" pitchFamily="34" charset="0"/>
                          <a:ea typeface="Calibri"/>
                          <a:cs typeface="Arial" pitchFamily="34" charset="0"/>
                        </a:rPr>
                        <a:t> </a:t>
                      </a:r>
                      <a:endParaRPr lang="es-ES" sz="1100">
                        <a:latin typeface="Arial" pitchFamily="34" charset="0"/>
                        <a:ea typeface="Calibri"/>
                        <a:cs typeface="Arial" pitchFamily="34" charset="0"/>
                      </a:endParaRPr>
                    </a:p>
                  </a:txBody>
                  <a:tcPr marL="68580" marR="68580" marT="0" marB="0">
                    <a:lnL>
                      <a:noFill/>
                    </a:lnL>
                    <a:lnR>
                      <a:noFill/>
                    </a:lnR>
                    <a:lnT>
                      <a:noFill/>
                    </a:lnT>
                    <a:lnB>
                      <a:noFill/>
                    </a:lnB>
                  </a:tcPr>
                </a:tc>
              </a:tr>
              <a:tr h="91810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1000"/>
                        </a:spcAft>
                      </a:pPr>
                      <a:r>
                        <a:rPr lang="es-DO" sz="1100">
                          <a:latin typeface="Arial" pitchFamily="34" charset="0"/>
                          <a:ea typeface="Calibri"/>
                          <a:cs typeface="Arial" pitchFamily="34" charset="0"/>
                        </a:rPr>
                        <a:t>1.4.2 Adquisicion de equipos para oficinas regionales</a:t>
                      </a:r>
                      <a:endParaRPr lang="es-ES" sz="110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dirty="0">
                          <a:latin typeface="Arial" pitchFamily="34" charset="0"/>
                          <a:ea typeface="Calibri"/>
                          <a:cs typeface="Arial" pitchFamily="34" charset="0"/>
                        </a:rPr>
                        <a:t>Administrativo Financiero</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dirty="0">
                          <a:latin typeface="Arial" pitchFamily="34" charset="0"/>
                          <a:ea typeface="Calibri"/>
                          <a:cs typeface="Arial" pitchFamily="34" charset="0"/>
                        </a:rPr>
                        <a:t>FEDODIM, D.M.</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r>
              <a:tr h="1665280">
                <a:tc vMerge="1">
                  <a:txBody>
                    <a:bodyPr/>
                    <a:lstStyle/>
                    <a:p>
                      <a:endParaRPr lang="es-ES"/>
                    </a:p>
                  </a:txBody>
                  <a:tcPr/>
                </a:tc>
                <a:tc vMerge="1">
                  <a:txBody>
                    <a:bodyPr/>
                    <a:lstStyle/>
                    <a:p>
                      <a:endParaRPr lang="es-ES"/>
                    </a:p>
                  </a:txBody>
                  <a:tcPr/>
                </a:tc>
                <a:tc>
                  <a:txBody>
                    <a:bodyPr/>
                    <a:lstStyle/>
                    <a:p>
                      <a:pPr>
                        <a:lnSpc>
                          <a:spcPct val="115000"/>
                        </a:lnSpc>
                        <a:spcAft>
                          <a:spcPts val="1000"/>
                        </a:spcAft>
                      </a:pPr>
                      <a:r>
                        <a:rPr lang="es-DO" sz="1100" kern="1200" dirty="0" smtClean="0">
                          <a:solidFill>
                            <a:schemeClr val="tx1"/>
                          </a:solidFill>
                          <a:latin typeface="Arial" pitchFamily="34" charset="0"/>
                          <a:ea typeface="+mn-ea"/>
                          <a:cs typeface="Arial" pitchFamily="34" charset="0"/>
                        </a:rPr>
                        <a:t>1.6. Conclusión proceso de adquisición de terreno para construcción edificio FEDODIM</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dirty="0">
                          <a:latin typeface="Arial" pitchFamily="34" charset="0"/>
                          <a:ea typeface="Calibri"/>
                          <a:cs typeface="Arial" pitchFamily="34" charset="0"/>
                        </a:rPr>
                        <a:t>Documento</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kern="1200" dirty="0" smtClean="0">
                          <a:solidFill>
                            <a:schemeClr val="tx1"/>
                          </a:solidFill>
                          <a:latin typeface="Arial" pitchFamily="34" charset="0"/>
                          <a:ea typeface="+mn-ea"/>
                          <a:cs typeface="Arial" pitchFamily="34" charset="0"/>
                        </a:rPr>
                        <a:t>1.6.1. Reuniones y firma de acuerdo con la Liga Municipal Dominicana. </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dirty="0">
                          <a:latin typeface="Arial" pitchFamily="34" charset="0"/>
                          <a:ea typeface="Calibri"/>
                          <a:cs typeface="Arial" pitchFamily="34" charset="0"/>
                        </a:rPr>
                        <a:t>Consultor Jurídico</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dirty="0">
                          <a:latin typeface="Arial" pitchFamily="34" charset="0"/>
                          <a:ea typeface="Calibri"/>
                          <a:cs typeface="Arial" pitchFamily="34" charset="0"/>
                        </a:rPr>
                        <a:t>FEDODIM</a:t>
                      </a:r>
                      <a:endParaRPr lang="es-ES" sz="1100" dirty="0">
                        <a:latin typeface="Arial" pitchFamily="34" charset="0"/>
                        <a:ea typeface="Calibri"/>
                        <a:cs typeface="Arial" pitchFamily="34" charset="0"/>
                      </a:endParaRPr>
                    </a:p>
                  </a:txBody>
                  <a:tcPr marL="68580" marR="68580"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 </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r>
              <a:tr h="354393">
                <a:tc vMerge="1">
                  <a:txBody>
                    <a:bodyPr/>
                    <a:lstStyle/>
                    <a:p>
                      <a:endParaRPr lang="es-ES"/>
                    </a:p>
                  </a:txBody>
                  <a:tcPr/>
                </a:tc>
                <a:tc vMerge="1">
                  <a:txBody>
                    <a:bodyPr/>
                    <a:lstStyle/>
                    <a:p>
                      <a:endParaRPr lang="es-ES"/>
                    </a:p>
                  </a:txBody>
                  <a:tcPr/>
                </a:tc>
                <a:tc>
                  <a:txBody>
                    <a:bodyPr/>
                    <a:lstStyle/>
                    <a:p>
                      <a:endParaRPr lang="es-ES"/>
                    </a:p>
                  </a:txBody>
                  <a:tcPr>
                    <a:lnT w="12700" cmpd="sng">
                      <a:noFill/>
                      <a:prstDash val="solid"/>
                    </a:lnT>
                  </a:tcPr>
                </a:tc>
                <a:tc>
                  <a:txBody>
                    <a:bodyPr/>
                    <a:lstStyle/>
                    <a:p>
                      <a:endParaRPr lang="es-ES"/>
                    </a:p>
                  </a:txBody>
                  <a:tcPr>
                    <a:lnT w="12700" cmpd="sng">
                      <a:noFill/>
                      <a:prstDash val="solid"/>
                    </a:lnT>
                  </a:tcPr>
                </a:tc>
                <a:tc>
                  <a:txBody>
                    <a:bodyPr/>
                    <a:lstStyle/>
                    <a:p>
                      <a:pPr>
                        <a:lnSpc>
                          <a:spcPct val="115000"/>
                        </a:lnSpc>
                        <a:spcAft>
                          <a:spcPts val="1000"/>
                        </a:spcAft>
                      </a:pPr>
                      <a:endParaRPr lang="es-ES" sz="1100" dirty="0">
                        <a:latin typeface="Calibri"/>
                        <a:ea typeface="Calibri"/>
                        <a:cs typeface="Times New Roman"/>
                      </a:endParaRPr>
                    </a:p>
                  </a:txBody>
                  <a:tcPr marL="40804" marR="40804" marT="0" marB="0">
                    <a:lnR>
                      <a:noFill/>
                    </a:lnR>
                    <a:lnT>
                      <a:noFill/>
                    </a:lnT>
                    <a:lnB>
                      <a:noFill/>
                    </a:lnB>
                  </a:tcPr>
                </a:tc>
                <a:tc>
                  <a:txBody>
                    <a:bodyPr/>
                    <a:lstStyle/>
                    <a:p>
                      <a:pPr>
                        <a:lnSpc>
                          <a:spcPct val="115000"/>
                        </a:lnSpc>
                        <a:spcAft>
                          <a:spcPts val="1000"/>
                        </a:spcAft>
                      </a:pPr>
                      <a:endParaRPr lang="es-ES" sz="1100" dirty="0">
                        <a:latin typeface="Calibri"/>
                        <a:ea typeface="Calibri"/>
                        <a:cs typeface="Times New Roman"/>
                      </a:endParaRPr>
                    </a:p>
                  </a:txBody>
                  <a:tcPr marL="40804" marR="40804" marT="0" marB="0">
                    <a:lnL>
                      <a:noFill/>
                    </a:lnL>
                    <a:lnR>
                      <a:noFill/>
                    </a:lnR>
                    <a:lnT>
                      <a:noFill/>
                    </a:lnT>
                    <a:lnB>
                      <a:noFill/>
                    </a:lnB>
                  </a:tcPr>
                </a:tc>
                <a:tc>
                  <a:txBody>
                    <a:bodyPr/>
                    <a:lstStyle/>
                    <a:p>
                      <a:pPr>
                        <a:lnSpc>
                          <a:spcPct val="115000"/>
                        </a:lnSpc>
                        <a:spcAft>
                          <a:spcPts val="1000"/>
                        </a:spcAft>
                      </a:pPr>
                      <a:r>
                        <a:rPr lang="es-DO" sz="1100" dirty="0">
                          <a:latin typeface="Arial"/>
                          <a:ea typeface="Calibri"/>
                          <a:cs typeface="Times New Roman"/>
                        </a:rPr>
                        <a:t>0</a:t>
                      </a:r>
                      <a:endParaRPr lang="es-ES" sz="1100" dirty="0">
                        <a:latin typeface="Calibri"/>
                        <a:ea typeface="Calibri"/>
                        <a:cs typeface="Times New Roman"/>
                      </a:endParaRPr>
                    </a:p>
                  </a:txBody>
                  <a:tcPr marL="40804" marR="40804" marT="0" marB="0">
                    <a:lnL>
                      <a:noFill/>
                    </a:lnL>
                    <a:lnR>
                      <a:noFill/>
                    </a:lnR>
                    <a:lnT>
                      <a:noFill/>
                    </a:lnT>
                    <a:lnB>
                      <a:noFill/>
                    </a:lnB>
                  </a:tcPr>
                </a:tc>
                <a:tc>
                  <a:txBody>
                    <a:bodyPr/>
                    <a:lstStyle/>
                    <a:p>
                      <a:pPr>
                        <a:lnSpc>
                          <a:spcPct val="115000"/>
                        </a:lnSpc>
                        <a:spcAft>
                          <a:spcPts val="1000"/>
                        </a:spcAft>
                      </a:pPr>
                      <a:r>
                        <a:rPr lang="es-DO" sz="1100" dirty="0">
                          <a:latin typeface="Arial"/>
                          <a:ea typeface="Calibri"/>
                          <a:cs typeface="Times New Roman"/>
                        </a:rPr>
                        <a:t> </a:t>
                      </a:r>
                      <a:endParaRPr lang="es-ES" sz="1100" dirty="0">
                        <a:latin typeface="Calibri"/>
                        <a:ea typeface="Calibri"/>
                        <a:cs typeface="Times New Roman"/>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a:ea typeface="Calibri"/>
                          <a:cs typeface="Times New Roman"/>
                        </a:rPr>
                        <a:t> </a:t>
                      </a:r>
                      <a:endParaRPr lang="es-ES" sz="1100" dirty="0">
                        <a:latin typeface="Calibri"/>
                        <a:ea typeface="Calibri"/>
                        <a:cs typeface="Times New Roman"/>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a:ea typeface="Calibri"/>
                          <a:cs typeface="Times New Roman"/>
                        </a:rPr>
                        <a:t> </a:t>
                      </a:r>
                      <a:endParaRPr lang="es-ES" sz="1100" dirty="0">
                        <a:latin typeface="Calibri"/>
                        <a:ea typeface="Calibri"/>
                        <a:cs typeface="Times New Roman"/>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a:ea typeface="Calibri"/>
                          <a:cs typeface="Times New Roman"/>
                        </a:rPr>
                        <a:t> </a:t>
                      </a:r>
                      <a:endParaRPr lang="es-ES" sz="1100" dirty="0">
                        <a:latin typeface="Calibri"/>
                        <a:ea typeface="Calibri"/>
                        <a:cs typeface="Times New Roman"/>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a:ea typeface="Calibri"/>
                          <a:cs typeface="Times New Roman"/>
                        </a:rPr>
                        <a:t> </a:t>
                      </a:r>
                      <a:endParaRPr lang="es-ES" sz="1100" dirty="0">
                        <a:latin typeface="Calibri"/>
                        <a:ea typeface="Calibri"/>
                        <a:cs typeface="Times New Roman"/>
                      </a:endParaRPr>
                    </a:p>
                  </a:txBody>
                  <a:tcPr marL="40804" marR="40804"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13</a:t>
            </a:fld>
            <a:endParaRPr lang="es-DO"/>
          </a:p>
        </p:txBody>
      </p:sp>
      <p:graphicFrame>
        <p:nvGraphicFramePr>
          <p:cNvPr id="3" name="2 Tabla"/>
          <p:cNvGraphicFramePr>
            <a:graphicFrameLocks noGrp="1"/>
          </p:cNvGraphicFramePr>
          <p:nvPr/>
        </p:nvGraphicFramePr>
        <p:xfrm>
          <a:off x="1" y="0"/>
          <a:ext cx="9143996" cy="7004833"/>
        </p:xfrm>
        <a:graphic>
          <a:graphicData uri="http://schemas.openxmlformats.org/drawingml/2006/table">
            <a:tbl>
              <a:tblPr/>
              <a:tblGrid>
                <a:gridCol w="896963"/>
                <a:gridCol w="756108"/>
                <a:gridCol w="878114"/>
                <a:gridCol w="629393"/>
                <a:gridCol w="896963"/>
                <a:gridCol w="862926"/>
                <a:gridCol w="978648"/>
                <a:gridCol w="978648"/>
                <a:gridCol w="311031"/>
                <a:gridCol w="335641"/>
                <a:gridCol w="335641"/>
                <a:gridCol w="320980"/>
                <a:gridCol w="320980"/>
                <a:gridCol w="320980"/>
                <a:gridCol w="320980"/>
              </a:tblGrid>
              <a:tr h="485576">
                <a:tc gridSpan="2">
                  <a:txBody>
                    <a:bodyPr/>
                    <a:lstStyle/>
                    <a:p>
                      <a:pPr>
                        <a:lnSpc>
                          <a:spcPct val="115000"/>
                        </a:lnSpc>
                        <a:spcAft>
                          <a:spcPts val="1000"/>
                        </a:spcAft>
                      </a:pPr>
                      <a:r>
                        <a:rPr lang="es-DO" sz="1200" b="1" dirty="0">
                          <a:latin typeface="Arial"/>
                          <a:ea typeface="Calibri"/>
                          <a:cs typeface="Times New Roman"/>
                        </a:rPr>
                        <a:t>LINEA ESTRATEGICA</a:t>
                      </a:r>
                      <a:endParaRPr lang="es-ES" sz="1200" dirty="0">
                        <a:latin typeface="Calibri"/>
                        <a:ea typeface="Calibri"/>
                        <a:cs typeface="Times New Roman"/>
                      </a:endParaRPr>
                    </a:p>
                  </a:txBody>
                  <a:tcPr marL="42138" marR="42138" marT="0" marB="0">
                    <a:lnL>
                      <a:noFill/>
                    </a:lnL>
                    <a:lnR>
                      <a:noFill/>
                    </a:lnR>
                    <a:lnT>
                      <a:noFill/>
                    </a:lnT>
                    <a:lnB>
                      <a:noFill/>
                    </a:lnB>
                    <a:solidFill>
                      <a:srgbClr val="C2D69B"/>
                    </a:solidFill>
                  </a:tcPr>
                </a:tc>
                <a:tc hMerge="1">
                  <a:txBody>
                    <a:bodyPr/>
                    <a:lstStyle/>
                    <a:p>
                      <a:endParaRPr lang="es-ES"/>
                    </a:p>
                  </a:txBody>
                  <a:tcPr/>
                </a:tc>
                <a:tc gridSpan="10">
                  <a:txBody>
                    <a:bodyPr/>
                    <a:lstStyle/>
                    <a:p>
                      <a:pPr>
                        <a:lnSpc>
                          <a:spcPct val="115000"/>
                        </a:lnSpc>
                        <a:spcAft>
                          <a:spcPts val="1000"/>
                        </a:spcAft>
                      </a:pPr>
                      <a:r>
                        <a:rPr lang="es-DO" sz="1200" b="1" dirty="0">
                          <a:latin typeface="Arial"/>
                          <a:ea typeface="Calibri"/>
                          <a:cs typeface="Times New Roman"/>
                        </a:rPr>
                        <a:t>FORTALECIMIENTO DE LA GESTION DE LOS DISTRITOS MUNICIPALES</a:t>
                      </a:r>
                      <a:endParaRPr lang="es-ES" sz="1200" dirty="0">
                        <a:latin typeface="Calibri"/>
                        <a:ea typeface="Calibri"/>
                        <a:cs typeface="Times New Roman"/>
                      </a:endParaRPr>
                    </a:p>
                  </a:txBody>
                  <a:tcPr marL="42138" marR="42138" marT="0" marB="0">
                    <a:lnL>
                      <a:noFill/>
                    </a:lnL>
                    <a:lnR>
                      <a:noFill/>
                    </a:lnR>
                    <a:lnT>
                      <a:noFill/>
                    </a:lnT>
                    <a:lnB>
                      <a:noFill/>
                    </a:lnB>
                    <a:solidFill>
                      <a:srgbClr val="C2D69B"/>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spcAft>
                          <a:spcPts val="1000"/>
                        </a:spcAft>
                      </a:pPr>
                      <a:endParaRPr lang="es-ES" sz="1200" dirty="0">
                        <a:latin typeface="Calibri"/>
                        <a:ea typeface="Calibri"/>
                        <a:cs typeface="Times New Roman"/>
                      </a:endParaRPr>
                    </a:p>
                  </a:txBody>
                  <a:tcPr marL="42138" marR="42138" marT="0" marB="0">
                    <a:lnL>
                      <a:noFill/>
                    </a:lnL>
                    <a:lnR>
                      <a:noFill/>
                    </a:lnR>
                    <a:lnT>
                      <a:noFill/>
                    </a:lnT>
                    <a:lnB>
                      <a:noFill/>
                    </a:lnB>
                    <a:solidFill>
                      <a:srgbClr val="C2D69B"/>
                    </a:solidFill>
                  </a:tcPr>
                </a:tc>
                <a:tc>
                  <a:txBody>
                    <a:bodyPr/>
                    <a:lstStyle/>
                    <a:p>
                      <a:pPr>
                        <a:lnSpc>
                          <a:spcPct val="115000"/>
                        </a:lnSpc>
                        <a:spcAft>
                          <a:spcPts val="1000"/>
                        </a:spcAft>
                      </a:pPr>
                      <a:endParaRPr lang="es-ES" sz="1200" dirty="0">
                        <a:latin typeface="Calibri"/>
                        <a:ea typeface="Calibri"/>
                        <a:cs typeface="Times New Roman"/>
                      </a:endParaRPr>
                    </a:p>
                  </a:txBody>
                  <a:tcPr marL="42138" marR="42138" marT="0" marB="0">
                    <a:lnL>
                      <a:noFill/>
                    </a:lnL>
                    <a:lnR>
                      <a:noFill/>
                    </a:lnR>
                    <a:lnT>
                      <a:noFill/>
                    </a:lnT>
                    <a:lnB>
                      <a:noFill/>
                    </a:lnB>
                    <a:solidFill>
                      <a:srgbClr val="C2D69B"/>
                    </a:solidFill>
                  </a:tcPr>
                </a:tc>
                <a:tc>
                  <a:txBody>
                    <a:bodyPr/>
                    <a:lstStyle/>
                    <a:p>
                      <a:pPr>
                        <a:lnSpc>
                          <a:spcPct val="115000"/>
                        </a:lnSpc>
                        <a:spcAft>
                          <a:spcPts val="1000"/>
                        </a:spcAft>
                      </a:pPr>
                      <a:endParaRPr lang="es-ES" sz="1200" dirty="0">
                        <a:latin typeface="Calibri"/>
                        <a:ea typeface="Calibri"/>
                        <a:cs typeface="Times New Roman"/>
                      </a:endParaRPr>
                    </a:p>
                  </a:txBody>
                  <a:tcPr marL="42138" marR="42138" marT="0" marB="0">
                    <a:lnL>
                      <a:noFill/>
                    </a:lnL>
                    <a:lnR>
                      <a:noFill/>
                    </a:lnR>
                    <a:lnT>
                      <a:noFill/>
                    </a:lnT>
                    <a:lnB>
                      <a:noFill/>
                    </a:lnB>
                    <a:solidFill>
                      <a:srgbClr val="C2D69B"/>
                    </a:solidFill>
                  </a:tcPr>
                </a:tc>
              </a:tr>
              <a:tr h="638703">
                <a:tc gridSpan="2">
                  <a:txBody>
                    <a:bodyPr/>
                    <a:lstStyle/>
                    <a:p>
                      <a:pPr>
                        <a:lnSpc>
                          <a:spcPct val="115000"/>
                        </a:lnSpc>
                        <a:spcAft>
                          <a:spcPts val="1000"/>
                        </a:spcAft>
                      </a:pPr>
                      <a:r>
                        <a:rPr lang="es-DO" sz="1200" b="1">
                          <a:latin typeface="Arial"/>
                          <a:ea typeface="Calibri"/>
                          <a:cs typeface="Times New Roman"/>
                        </a:rPr>
                        <a:t>OBJETIVO ESTRATEGICO</a:t>
                      </a:r>
                      <a:endParaRPr lang="es-ES" sz="1200">
                        <a:latin typeface="Calibri"/>
                        <a:ea typeface="Calibri"/>
                        <a:cs typeface="Times New Roman"/>
                      </a:endParaRPr>
                    </a:p>
                  </a:txBody>
                  <a:tcPr marL="42138" marR="42138" marT="0" marB="0">
                    <a:lnL>
                      <a:noFill/>
                    </a:lnL>
                    <a:lnR>
                      <a:noFill/>
                    </a:lnR>
                    <a:lnT>
                      <a:noFill/>
                    </a:lnT>
                    <a:lnB>
                      <a:noFill/>
                    </a:lnB>
                    <a:solidFill>
                      <a:srgbClr val="C2D69B"/>
                    </a:solidFill>
                  </a:tcPr>
                </a:tc>
                <a:tc hMerge="1">
                  <a:txBody>
                    <a:bodyPr/>
                    <a:lstStyle/>
                    <a:p>
                      <a:endParaRPr lang="es-ES"/>
                    </a:p>
                  </a:txBody>
                  <a:tcPr/>
                </a:tc>
                <a:tc gridSpan="10">
                  <a:txBody>
                    <a:bodyPr/>
                    <a:lstStyle/>
                    <a:p>
                      <a:pPr>
                        <a:lnSpc>
                          <a:spcPct val="115000"/>
                        </a:lnSpc>
                        <a:spcAft>
                          <a:spcPts val="1000"/>
                        </a:spcAft>
                      </a:pPr>
                      <a:r>
                        <a:rPr lang="es-DO" sz="1200" b="1" dirty="0">
                          <a:latin typeface="Arial"/>
                          <a:ea typeface="Calibri"/>
                          <a:cs typeface="Times New Roman"/>
                        </a:rPr>
                        <a:t>Fortalecer técnica y administrativamente, la </a:t>
                      </a:r>
                      <a:r>
                        <a:rPr lang="es-DO" sz="1200" b="1" dirty="0" err="1">
                          <a:latin typeface="Arial"/>
                          <a:ea typeface="Calibri"/>
                          <a:cs typeface="Times New Roman"/>
                        </a:rPr>
                        <a:t>gestion</a:t>
                      </a:r>
                      <a:r>
                        <a:rPr lang="es-DO" sz="1200" b="1" dirty="0">
                          <a:latin typeface="Arial"/>
                          <a:ea typeface="Calibri"/>
                          <a:cs typeface="Times New Roman"/>
                        </a:rPr>
                        <a:t> de los Distritos Municipales, con miras a que estos respondan eficaz y eficientemente a la demanda de los Servicios de sus Ciudadanos</a:t>
                      </a:r>
                      <a:endParaRPr lang="es-ES" sz="1200" dirty="0">
                        <a:latin typeface="Calibri"/>
                        <a:ea typeface="Calibri"/>
                        <a:cs typeface="Times New Roman"/>
                      </a:endParaRPr>
                    </a:p>
                  </a:txBody>
                  <a:tcPr marL="42138" marR="42138" marT="0" marB="0">
                    <a:lnL>
                      <a:noFill/>
                    </a:lnL>
                    <a:lnR>
                      <a:noFill/>
                    </a:lnR>
                    <a:lnT>
                      <a:noFill/>
                    </a:lnT>
                    <a:lnB>
                      <a:noFill/>
                    </a:lnB>
                    <a:solidFill>
                      <a:srgbClr val="C2D69B"/>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spcAft>
                          <a:spcPts val="1000"/>
                        </a:spcAft>
                      </a:pPr>
                      <a:endParaRPr lang="es-ES" sz="1200" dirty="0">
                        <a:latin typeface="Calibri"/>
                        <a:ea typeface="Calibri"/>
                        <a:cs typeface="Times New Roman"/>
                      </a:endParaRPr>
                    </a:p>
                  </a:txBody>
                  <a:tcPr marL="42138" marR="42138" marT="0" marB="0">
                    <a:lnL>
                      <a:noFill/>
                    </a:lnL>
                    <a:lnR>
                      <a:noFill/>
                    </a:lnR>
                    <a:lnT>
                      <a:noFill/>
                    </a:lnT>
                    <a:lnB>
                      <a:noFill/>
                    </a:lnB>
                    <a:solidFill>
                      <a:srgbClr val="C2D69B"/>
                    </a:solidFill>
                  </a:tcPr>
                </a:tc>
                <a:tc>
                  <a:txBody>
                    <a:bodyPr/>
                    <a:lstStyle/>
                    <a:p>
                      <a:pPr>
                        <a:lnSpc>
                          <a:spcPct val="115000"/>
                        </a:lnSpc>
                        <a:spcAft>
                          <a:spcPts val="1000"/>
                        </a:spcAft>
                      </a:pPr>
                      <a:endParaRPr lang="es-ES" sz="1200" dirty="0">
                        <a:latin typeface="Calibri"/>
                        <a:ea typeface="Calibri"/>
                        <a:cs typeface="Times New Roman"/>
                      </a:endParaRPr>
                    </a:p>
                  </a:txBody>
                  <a:tcPr marL="42138" marR="42138" marT="0" marB="0">
                    <a:lnL>
                      <a:noFill/>
                    </a:lnL>
                    <a:lnR>
                      <a:noFill/>
                    </a:lnR>
                    <a:lnT>
                      <a:noFill/>
                    </a:lnT>
                    <a:lnB>
                      <a:noFill/>
                    </a:lnB>
                    <a:solidFill>
                      <a:srgbClr val="C2D69B"/>
                    </a:solidFill>
                  </a:tcPr>
                </a:tc>
                <a:tc>
                  <a:txBody>
                    <a:bodyPr/>
                    <a:lstStyle/>
                    <a:p>
                      <a:pPr>
                        <a:lnSpc>
                          <a:spcPct val="115000"/>
                        </a:lnSpc>
                        <a:spcAft>
                          <a:spcPts val="1000"/>
                        </a:spcAft>
                      </a:pPr>
                      <a:endParaRPr lang="es-ES" sz="1200" dirty="0">
                        <a:latin typeface="Calibri"/>
                        <a:ea typeface="Calibri"/>
                        <a:cs typeface="Times New Roman"/>
                      </a:endParaRPr>
                    </a:p>
                  </a:txBody>
                  <a:tcPr marL="42138" marR="42138" marT="0" marB="0">
                    <a:lnL>
                      <a:noFill/>
                    </a:lnL>
                    <a:lnR>
                      <a:noFill/>
                    </a:lnR>
                    <a:lnT>
                      <a:noFill/>
                    </a:lnT>
                    <a:lnB>
                      <a:noFill/>
                    </a:lnB>
                    <a:solidFill>
                      <a:srgbClr val="C2D69B"/>
                    </a:solidFill>
                  </a:tcPr>
                </a:tc>
              </a:tr>
              <a:tr h="421139">
                <a:tc gridSpan="2">
                  <a:txBody>
                    <a:bodyPr/>
                    <a:lstStyle/>
                    <a:p>
                      <a:pPr>
                        <a:lnSpc>
                          <a:spcPct val="115000"/>
                        </a:lnSpc>
                        <a:spcAft>
                          <a:spcPts val="1000"/>
                        </a:spcAft>
                      </a:pPr>
                      <a:r>
                        <a:rPr lang="es-DO" sz="1200" b="1">
                          <a:latin typeface="Arial"/>
                          <a:ea typeface="Calibri"/>
                          <a:cs typeface="Times New Roman"/>
                        </a:rPr>
                        <a:t>OBJETIVO ESPEFICICO</a:t>
                      </a:r>
                      <a:endParaRPr lang="es-ES" sz="1200">
                        <a:latin typeface="Calibri"/>
                        <a:ea typeface="Calibri"/>
                        <a:cs typeface="Times New Roman"/>
                      </a:endParaRPr>
                    </a:p>
                  </a:txBody>
                  <a:tcPr marL="42138" marR="42138" marT="0" marB="0">
                    <a:lnL>
                      <a:noFill/>
                    </a:lnL>
                    <a:lnR>
                      <a:noFill/>
                    </a:lnR>
                    <a:lnT>
                      <a:noFill/>
                    </a:lnT>
                    <a:lnB>
                      <a:noFill/>
                    </a:lnB>
                    <a:solidFill>
                      <a:srgbClr val="C2D69B"/>
                    </a:solidFill>
                  </a:tcPr>
                </a:tc>
                <a:tc hMerge="1">
                  <a:txBody>
                    <a:bodyPr/>
                    <a:lstStyle/>
                    <a:p>
                      <a:endParaRPr lang="es-ES"/>
                    </a:p>
                  </a:txBody>
                  <a:tcPr/>
                </a:tc>
                <a:tc gridSpan="10">
                  <a:txBody>
                    <a:bodyPr/>
                    <a:lstStyle/>
                    <a:p>
                      <a:pPr>
                        <a:lnSpc>
                          <a:spcPct val="115000"/>
                        </a:lnSpc>
                        <a:spcAft>
                          <a:spcPts val="1000"/>
                        </a:spcAft>
                      </a:pPr>
                      <a:r>
                        <a:rPr lang="es-DO" sz="1200" b="1" dirty="0">
                          <a:latin typeface="Arial"/>
                          <a:ea typeface="Calibri"/>
                          <a:cs typeface="Times New Roman"/>
                        </a:rPr>
                        <a:t> </a:t>
                      </a:r>
                      <a:endParaRPr lang="es-ES" sz="1200" dirty="0">
                        <a:latin typeface="Calibri"/>
                        <a:ea typeface="Calibri"/>
                        <a:cs typeface="Times New Roman"/>
                      </a:endParaRPr>
                    </a:p>
                  </a:txBody>
                  <a:tcPr marL="42138" marR="42138" marT="0" marB="0">
                    <a:lnL>
                      <a:noFill/>
                    </a:lnL>
                    <a:lnR>
                      <a:noFill/>
                    </a:lnR>
                    <a:lnT>
                      <a:noFill/>
                    </a:lnT>
                    <a:lnB>
                      <a:noFill/>
                    </a:lnB>
                    <a:solidFill>
                      <a:srgbClr val="C2D69B"/>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spcAft>
                          <a:spcPts val="1000"/>
                        </a:spcAft>
                      </a:pPr>
                      <a:endParaRPr lang="es-ES" sz="1200" dirty="0">
                        <a:latin typeface="Calibri"/>
                        <a:ea typeface="Calibri"/>
                        <a:cs typeface="Times New Roman"/>
                      </a:endParaRPr>
                    </a:p>
                  </a:txBody>
                  <a:tcPr marL="42138" marR="42138" marT="0" marB="0">
                    <a:lnL>
                      <a:noFill/>
                    </a:lnL>
                    <a:lnR>
                      <a:noFill/>
                    </a:lnR>
                    <a:lnT>
                      <a:noFill/>
                    </a:lnT>
                    <a:lnB>
                      <a:noFill/>
                    </a:lnB>
                    <a:solidFill>
                      <a:srgbClr val="C2D69B"/>
                    </a:solidFill>
                  </a:tcPr>
                </a:tc>
                <a:tc>
                  <a:txBody>
                    <a:bodyPr/>
                    <a:lstStyle/>
                    <a:p>
                      <a:pPr>
                        <a:lnSpc>
                          <a:spcPct val="115000"/>
                        </a:lnSpc>
                        <a:spcAft>
                          <a:spcPts val="1000"/>
                        </a:spcAft>
                      </a:pPr>
                      <a:endParaRPr lang="es-ES" sz="1200" dirty="0">
                        <a:latin typeface="Calibri"/>
                        <a:ea typeface="Calibri"/>
                        <a:cs typeface="Times New Roman"/>
                      </a:endParaRPr>
                    </a:p>
                  </a:txBody>
                  <a:tcPr marL="42138" marR="42138" marT="0" marB="0">
                    <a:lnL>
                      <a:noFill/>
                    </a:lnL>
                    <a:lnR>
                      <a:noFill/>
                    </a:lnR>
                    <a:lnT>
                      <a:noFill/>
                    </a:lnT>
                    <a:lnB>
                      <a:noFill/>
                    </a:lnB>
                    <a:solidFill>
                      <a:srgbClr val="C2D69B"/>
                    </a:solidFill>
                  </a:tcPr>
                </a:tc>
                <a:tc>
                  <a:txBody>
                    <a:bodyPr/>
                    <a:lstStyle/>
                    <a:p>
                      <a:pPr>
                        <a:lnSpc>
                          <a:spcPct val="115000"/>
                        </a:lnSpc>
                        <a:spcAft>
                          <a:spcPts val="1000"/>
                        </a:spcAft>
                      </a:pPr>
                      <a:endParaRPr lang="es-ES" sz="1200" dirty="0">
                        <a:latin typeface="Calibri"/>
                        <a:ea typeface="Calibri"/>
                        <a:cs typeface="Times New Roman"/>
                      </a:endParaRPr>
                    </a:p>
                  </a:txBody>
                  <a:tcPr marL="42138" marR="42138" marT="0" marB="0">
                    <a:lnL>
                      <a:noFill/>
                    </a:lnL>
                    <a:lnR>
                      <a:noFill/>
                    </a:lnR>
                    <a:lnT>
                      <a:noFill/>
                    </a:lnT>
                    <a:lnB>
                      <a:noFill/>
                    </a:lnB>
                    <a:solidFill>
                      <a:srgbClr val="C2D69B"/>
                    </a:solidFill>
                  </a:tcPr>
                </a:tc>
              </a:tr>
              <a:tr h="856269">
                <a:tc>
                  <a:txBody>
                    <a:bodyPr/>
                    <a:lstStyle/>
                    <a:p>
                      <a:pPr>
                        <a:lnSpc>
                          <a:spcPct val="115000"/>
                        </a:lnSpc>
                        <a:spcAft>
                          <a:spcPts val="1000"/>
                        </a:spcAft>
                      </a:pPr>
                      <a:r>
                        <a:rPr lang="es-DO" sz="1200" b="1" dirty="0">
                          <a:latin typeface="Arial"/>
                          <a:ea typeface="Calibri"/>
                          <a:cs typeface="Times New Roman"/>
                        </a:rPr>
                        <a:t>RESULTADO</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a:latin typeface="Arial"/>
                          <a:ea typeface="Calibri"/>
                          <a:cs typeface="Times New Roman"/>
                        </a:rPr>
                        <a:t>INDICADOR</a:t>
                      </a:r>
                      <a:endParaRPr lang="es-ES" sz="12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a:latin typeface="Arial"/>
                          <a:ea typeface="Calibri"/>
                          <a:cs typeface="Times New Roman"/>
                        </a:rPr>
                        <a:t>PRODUCTO</a:t>
                      </a:r>
                      <a:endParaRPr lang="es-ES" sz="12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a:latin typeface="Arial"/>
                          <a:ea typeface="Calibri"/>
                          <a:cs typeface="Times New Roman"/>
                        </a:rPr>
                        <a:t>UNIDAD DE MEDIDA</a:t>
                      </a:r>
                      <a:endParaRPr lang="es-ES" sz="12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dirty="0">
                          <a:latin typeface="Arial"/>
                          <a:ea typeface="Calibri"/>
                          <a:cs typeface="Times New Roman"/>
                        </a:rPr>
                        <a:t>ACTIVIDADES</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dirty="0">
                          <a:latin typeface="Arial"/>
                          <a:ea typeface="Calibri"/>
                          <a:cs typeface="Times New Roman"/>
                        </a:rPr>
                        <a:t>RESPONSABLE</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a:latin typeface="Arial"/>
                          <a:ea typeface="Calibri"/>
                          <a:cs typeface="Times New Roman"/>
                        </a:rPr>
                        <a:t>PRESUPUESTO</a:t>
                      </a:r>
                      <a:endParaRPr lang="es-ES" sz="12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a:latin typeface="Arial"/>
                          <a:ea typeface="Calibri"/>
                          <a:cs typeface="Times New Roman"/>
                        </a:rPr>
                        <a:t>FUENTE DE FINANCIAMIENTO</a:t>
                      </a:r>
                      <a:endParaRPr lang="es-ES" sz="1200">
                        <a:latin typeface="Calibri"/>
                        <a:ea typeface="Calibri"/>
                        <a:cs typeface="Times New Roman"/>
                      </a:endParaRPr>
                    </a:p>
                  </a:txBody>
                  <a:tcPr marL="42138" marR="42138" marT="0" marB="0">
                    <a:lnL>
                      <a:noFill/>
                    </a:lnL>
                    <a:lnR>
                      <a:noFill/>
                    </a:lnR>
                    <a:lnT>
                      <a:noFill/>
                    </a:lnT>
                    <a:lnB>
                      <a:noFill/>
                    </a:lnB>
                  </a:tcPr>
                </a:tc>
                <a:tc gridSpan="4">
                  <a:txBody>
                    <a:bodyPr/>
                    <a:lstStyle/>
                    <a:p>
                      <a:pPr>
                        <a:lnSpc>
                          <a:spcPct val="115000"/>
                        </a:lnSpc>
                        <a:spcAft>
                          <a:spcPts val="1000"/>
                        </a:spcAft>
                      </a:pPr>
                      <a:r>
                        <a:rPr lang="es-DO" sz="1200" b="1">
                          <a:latin typeface="Arial"/>
                          <a:ea typeface="Calibri"/>
                          <a:cs typeface="Times New Roman"/>
                        </a:rPr>
                        <a:t>Cronograma de Ejecución</a:t>
                      </a:r>
                      <a:endParaRPr lang="es-ES" sz="1200">
                        <a:latin typeface="Calibri"/>
                        <a:ea typeface="Calibri"/>
                        <a:cs typeface="Times New Roman"/>
                      </a:endParaRPr>
                    </a:p>
                  </a:txBody>
                  <a:tcPr marL="42138" marR="42138" marT="0" marB="0">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15000"/>
                        </a:lnSpc>
                        <a:spcAft>
                          <a:spcPts val="1000"/>
                        </a:spcAft>
                      </a:pP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endParaRPr lang="es-ES" sz="12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endParaRPr lang="es-ES" sz="1200">
                        <a:latin typeface="Calibri"/>
                        <a:ea typeface="Calibri"/>
                        <a:cs typeface="Times New Roman"/>
                      </a:endParaRPr>
                    </a:p>
                  </a:txBody>
                  <a:tcPr marL="42138" marR="42138" marT="0" marB="0">
                    <a:lnL>
                      <a:noFill/>
                    </a:lnL>
                    <a:lnR>
                      <a:noFill/>
                    </a:lnR>
                    <a:lnT>
                      <a:noFill/>
                    </a:lnT>
                    <a:lnB>
                      <a:noFill/>
                    </a:lnB>
                  </a:tcPr>
                </a:tc>
              </a:tr>
              <a:tr h="624312">
                <a:tc rowSpan="3">
                  <a:txBody>
                    <a:bodyPr/>
                    <a:lstStyle/>
                    <a:p>
                      <a:pPr>
                        <a:lnSpc>
                          <a:spcPct val="115000"/>
                        </a:lnSpc>
                        <a:spcAft>
                          <a:spcPts val="1000"/>
                        </a:spcAft>
                      </a:pPr>
                      <a:r>
                        <a:rPr lang="es-DO" sz="1200" b="1">
                          <a:latin typeface="Arial"/>
                          <a:ea typeface="Calibri"/>
                          <a:cs typeface="Times New Roman"/>
                        </a:rPr>
                        <a:t>R8: Autoridades y técnicos de los Distritos Municipales cuentan con las capacidades necesarias en las diferentes áreas de la gestión local.</a:t>
                      </a:r>
                      <a:endParaRPr lang="es-ES" sz="1200">
                        <a:latin typeface="Calibri"/>
                        <a:ea typeface="Calibri"/>
                        <a:cs typeface="Times New Roman"/>
                      </a:endParaRPr>
                    </a:p>
                  </a:txBody>
                  <a:tcPr marL="42138" marR="42138" marT="0" marB="0">
                    <a:lnL>
                      <a:noFill/>
                    </a:lnL>
                    <a:lnR>
                      <a:noFill/>
                    </a:lnR>
                    <a:lnT>
                      <a:noFill/>
                    </a:lnT>
                    <a:lnB>
                      <a:noFill/>
                    </a:lnB>
                  </a:tcPr>
                </a:tc>
                <a:tc rowSpan="3">
                  <a:txBody>
                    <a:bodyPr/>
                    <a:lstStyle/>
                    <a:p>
                      <a:pPr>
                        <a:lnSpc>
                          <a:spcPct val="115000"/>
                        </a:lnSpc>
                        <a:spcAft>
                          <a:spcPts val="1000"/>
                        </a:spcAft>
                      </a:pPr>
                      <a:r>
                        <a:rPr lang="es-DO" sz="1200">
                          <a:latin typeface="Arial"/>
                          <a:ea typeface="Calibri"/>
                          <a:cs typeface="Times New Roman"/>
                        </a:rPr>
                        <a:t>El 20% de  las autoridades, funcionarios y técnicos de los gobiernos locales de los distritos municipales están en capacidad de entrar al SISMAP Municipal.</a:t>
                      </a:r>
                      <a:endParaRPr lang="es-ES" sz="1200">
                        <a:latin typeface="Calibri"/>
                        <a:ea typeface="Calibri"/>
                        <a:cs typeface="Times New Roman"/>
                      </a:endParaRPr>
                    </a:p>
                  </a:txBody>
                  <a:tcPr marL="42138" marR="42138" marT="0" marB="0">
                    <a:lnL>
                      <a:noFill/>
                    </a:lnL>
                    <a:lnR>
                      <a:noFill/>
                    </a:lnR>
                    <a:lnT>
                      <a:noFill/>
                    </a:lnT>
                    <a:lnB>
                      <a:noFill/>
                    </a:lnB>
                  </a:tcPr>
                </a:tc>
                <a:tc rowSpan="3">
                  <a:txBody>
                    <a:bodyPr/>
                    <a:lstStyle/>
                    <a:p>
                      <a:pPr>
                        <a:lnSpc>
                          <a:spcPct val="115000"/>
                        </a:lnSpc>
                        <a:spcAft>
                          <a:spcPts val="1000"/>
                        </a:spcAft>
                      </a:pPr>
                      <a:r>
                        <a:rPr lang="es-DO" sz="1200" dirty="0">
                          <a:latin typeface="Arial"/>
                          <a:ea typeface="Calibri"/>
                          <a:cs typeface="Times New Roman"/>
                        </a:rPr>
                        <a:t>8.1  Plan de Capacitación</a:t>
                      </a:r>
                      <a:endParaRPr lang="es-ES" sz="1200" dirty="0">
                        <a:latin typeface="Calibri"/>
                        <a:ea typeface="Calibri"/>
                        <a:cs typeface="Times New Roman"/>
                      </a:endParaRPr>
                    </a:p>
                  </a:txBody>
                  <a:tcPr marL="42138" marR="42138" marT="0" marB="0">
                    <a:lnL>
                      <a:noFill/>
                    </a:lnL>
                    <a:lnR>
                      <a:noFill/>
                    </a:lnR>
                    <a:lnT>
                      <a:noFill/>
                    </a:lnT>
                    <a:lnB>
                      <a:noFill/>
                    </a:lnB>
                  </a:tcPr>
                </a:tc>
                <a:tc rowSpan="3">
                  <a:txBody>
                    <a:bodyPr/>
                    <a:lstStyle/>
                    <a:p>
                      <a:pPr>
                        <a:lnSpc>
                          <a:spcPct val="115000"/>
                        </a:lnSpc>
                        <a:spcAft>
                          <a:spcPts val="1000"/>
                        </a:spcAft>
                      </a:pPr>
                      <a:r>
                        <a:rPr lang="es-DO" sz="1200">
                          <a:latin typeface="Arial"/>
                          <a:ea typeface="Calibri"/>
                          <a:cs typeface="Times New Roman"/>
                        </a:rPr>
                        <a:t>Contratación </a:t>
                      </a:r>
                      <a:endParaRPr lang="es-ES" sz="12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a:latin typeface="Arial"/>
                          <a:ea typeface="Calibri"/>
                          <a:cs typeface="Times New Roman"/>
                        </a:rPr>
                        <a:t> </a:t>
                      </a:r>
                      <a:endParaRPr lang="es-ES" sz="1200">
                        <a:latin typeface="Calibri"/>
                        <a:ea typeface="Calibri"/>
                        <a:cs typeface="Times New Roman"/>
                      </a:endParaRPr>
                    </a:p>
                  </a:txBody>
                  <a:tcPr marL="42138" marR="42138" marT="0" marB="0">
                    <a:lnL>
                      <a:noFill/>
                    </a:lnL>
                    <a:lnR>
                      <a:noFill/>
                    </a:lnR>
                    <a:lnT>
                      <a:noFill/>
                    </a:lnT>
                    <a:lnB>
                      <a:noFill/>
                    </a:lnB>
                  </a:tcPr>
                </a:tc>
                <a:tc rowSpan="3">
                  <a:txBody>
                    <a:bodyPr/>
                    <a:lstStyle/>
                    <a:p>
                      <a:pPr>
                        <a:lnSpc>
                          <a:spcPct val="115000"/>
                        </a:lnSpc>
                        <a:spcAft>
                          <a:spcPts val="1000"/>
                        </a:spcAft>
                      </a:pPr>
                      <a:r>
                        <a:rPr lang="es-DO" sz="1200" dirty="0">
                          <a:latin typeface="Arial"/>
                          <a:ea typeface="Calibri"/>
                          <a:cs typeface="Times New Roman"/>
                        </a:rPr>
                        <a:t>Unidad de Capacitación </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a:latin typeface="Arial"/>
                          <a:ea typeface="Calibri"/>
                          <a:cs typeface="Times New Roman"/>
                        </a:rPr>
                        <a:t> </a:t>
                      </a:r>
                      <a:endParaRPr lang="es-ES" sz="12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a:latin typeface="Arial"/>
                          <a:ea typeface="Calibri"/>
                          <a:cs typeface="Times New Roman"/>
                        </a:rPr>
                        <a:t> </a:t>
                      </a:r>
                      <a:endParaRPr lang="es-ES" sz="12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dirty="0">
                          <a:latin typeface="Arial"/>
                          <a:ea typeface="Calibri"/>
                          <a:cs typeface="Times New Roman"/>
                        </a:rPr>
                        <a:t> </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dirty="0">
                          <a:latin typeface="Arial"/>
                          <a:ea typeface="Calibri"/>
                          <a:cs typeface="Times New Roman"/>
                        </a:rPr>
                        <a:t> </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dirty="0">
                          <a:latin typeface="Arial"/>
                          <a:ea typeface="Calibri"/>
                          <a:cs typeface="Times New Roman"/>
                        </a:rPr>
                        <a:t> </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Ene- Mar</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err="1">
                          <a:latin typeface="Arial" pitchFamily="34" charset="0"/>
                          <a:ea typeface="Calibri"/>
                          <a:cs typeface="Arial" pitchFamily="34" charset="0"/>
                        </a:rPr>
                        <a:t>Abr-Jun</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err="1">
                          <a:latin typeface="Arial" pitchFamily="34" charset="0"/>
                          <a:ea typeface="Calibri"/>
                          <a:cs typeface="Arial" pitchFamily="34" charset="0"/>
                        </a:rPr>
                        <a:t>Jul-Sept</a:t>
                      </a:r>
                      <a:r>
                        <a:rPr lang="es-DO" sz="1100" b="1" dirty="0">
                          <a:latin typeface="Arial" pitchFamily="34" charset="0"/>
                          <a:ea typeface="Calibri"/>
                          <a:cs typeface="Arial" pitchFamily="34" charset="0"/>
                        </a:rPr>
                        <a:t>.</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Oct.-</a:t>
                      </a:r>
                      <a:r>
                        <a:rPr lang="es-DO" sz="1100" b="1" dirty="0" err="1">
                          <a:latin typeface="Arial" pitchFamily="34" charset="0"/>
                          <a:ea typeface="Calibri"/>
                          <a:cs typeface="Arial" pitchFamily="34" charset="0"/>
                        </a:rPr>
                        <a:t>Dic</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r>
              <a:tr h="184553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1000"/>
                        </a:spcAft>
                      </a:pPr>
                      <a:r>
                        <a:rPr lang="es-DO" sz="1200" dirty="0">
                          <a:latin typeface="Arial"/>
                          <a:ea typeface="Calibri"/>
                          <a:cs typeface="Times New Roman"/>
                        </a:rPr>
                        <a:t>8.1.1 Realización de cursos a las autoridades de los Distritos Municipales</a:t>
                      </a:r>
                      <a:endParaRPr lang="es-ES" sz="1200" dirty="0">
                        <a:latin typeface="Calibri"/>
                        <a:ea typeface="Calibri"/>
                        <a:cs typeface="Times New Roman"/>
                      </a:endParaRPr>
                    </a:p>
                  </a:txBody>
                  <a:tcPr marL="42138" marR="42138" marT="0" marB="0">
                    <a:lnL>
                      <a:noFill/>
                    </a:lnL>
                    <a:lnR>
                      <a:noFill/>
                    </a:lnR>
                    <a:lnT>
                      <a:noFill/>
                    </a:lnT>
                    <a:lnB>
                      <a:noFill/>
                    </a:lnB>
                  </a:tcPr>
                </a:tc>
                <a:tc vMerge="1">
                  <a:txBody>
                    <a:bodyPr/>
                    <a:lstStyle/>
                    <a:p>
                      <a:endParaRPr lang="es-ES"/>
                    </a:p>
                  </a:txBody>
                  <a:tcPr/>
                </a:tc>
                <a:tc>
                  <a:txBody>
                    <a:bodyPr/>
                    <a:lstStyle/>
                    <a:p>
                      <a:pPr>
                        <a:lnSpc>
                          <a:spcPct val="115000"/>
                        </a:lnSpc>
                        <a:spcAft>
                          <a:spcPts val="1000"/>
                        </a:spcAft>
                      </a:pPr>
                      <a:r>
                        <a:rPr lang="es-DO" sz="1200" dirty="0">
                          <a:latin typeface="Arial"/>
                          <a:ea typeface="Calibri"/>
                          <a:cs typeface="Times New Roman"/>
                        </a:rPr>
                        <a:t> </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dirty="0">
                          <a:latin typeface="Arial"/>
                          <a:ea typeface="Calibri"/>
                          <a:cs typeface="Times New Roman"/>
                        </a:rPr>
                        <a:t>LMD- ICAM </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dirty="0">
                          <a:latin typeface="Arial"/>
                          <a:ea typeface="Calibri"/>
                          <a:cs typeface="Times New Roman"/>
                        </a:rPr>
                        <a:t> </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a:latin typeface="Arial"/>
                          <a:ea typeface="Calibri"/>
                          <a:cs typeface="Times New Roman"/>
                        </a:rPr>
                        <a:t> </a:t>
                      </a:r>
                      <a:endParaRPr lang="es-ES" sz="12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a:latin typeface="Arial"/>
                          <a:ea typeface="Calibri"/>
                          <a:cs typeface="Times New Roman"/>
                        </a:rPr>
                        <a:t> </a:t>
                      </a:r>
                      <a:endParaRPr lang="es-ES" sz="12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600" b="1">
                          <a:latin typeface="Arial"/>
                          <a:ea typeface="Calibri"/>
                          <a:cs typeface="Times New Roman"/>
                        </a:rPr>
                        <a:t> </a:t>
                      </a:r>
                      <a:endParaRPr lang="es-ES" sz="7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endParaRPr lang="es-ES" sz="7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endParaRPr lang="es-ES" sz="7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endParaRPr lang="es-ES" sz="700">
                        <a:latin typeface="Calibri"/>
                        <a:ea typeface="Calibri"/>
                        <a:cs typeface="Times New Roman"/>
                      </a:endParaRPr>
                    </a:p>
                  </a:txBody>
                  <a:tcPr marL="42138" marR="42138" marT="0" marB="0">
                    <a:lnL>
                      <a:noFill/>
                    </a:lnL>
                    <a:lnR>
                      <a:noFill/>
                    </a:lnR>
                    <a:lnT>
                      <a:noFill/>
                    </a:lnT>
                    <a:lnB>
                      <a:noFill/>
                    </a:lnB>
                  </a:tcPr>
                </a:tc>
              </a:tr>
              <a:tr h="198647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1000"/>
                        </a:spcAft>
                      </a:pPr>
                      <a:r>
                        <a:rPr lang="es-DO" sz="1200">
                          <a:latin typeface="Arial"/>
                          <a:ea typeface="Calibri"/>
                          <a:cs typeface="Times New Roman"/>
                        </a:rPr>
                        <a:t>8.1.2  Realización de cursos a los técnicos de los ayuntamientos.</a:t>
                      </a:r>
                      <a:endParaRPr lang="es-ES" sz="1200">
                        <a:latin typeface="Calibri"/>
                        <a:ea typeface="Calibri"/>
                        <a:cs typeface="Times New Roman"/>
                      </a:endParaRPr>
                    </a:p>
                  </a:txBody>
                  <a:tcPr marL="42138" marR="42138" marT="0" marB="0">
                    <a:lnL>
                      <a:noFill/>
                    </a:lnL>
                    <a:lnR>
                      <a:noFill/>
                    </a:lnR>
                    <a:lnT>
                      <a:noFill/>
                    </a:lnT>
                    <a:lnB>
                      <a:noFill/>
                    </a:lnB>
                  </a:tcPr>
                </a:tc>
                <a:tc vMerge="1">
                  <a:txBody>
                    <a:bodyPr/>
                    <a:lstStyle/>
                    <a:p>
                      <a:endParaRPr lang="es-ES"/>
                    </a:p>
                  </a:txBody>
                  <a:tcPr/>
                </a:tc>
                <a:tc>
                  <a:txBody>
                    <a:bodyPr/>
                    <a:lstStyle/>
                    <a:p>
                      <a:pPr>
                        <a:lnSpc>
                          <a:spcPct val="115000"/>
                        </a:lnSpc>
                        <a:spcAft>
                          <a:spcPts val="1000"/>
                        </a:spcAft>
                      </a:pPr>
                      <a:r>
                        <a:rPr lang="es-DO" sz="1200">
                          <a:latin typeface="Arial"/>
                          <a:ea typeface="Calibri"/>
                          <a:cs typeface="Times New Roman"/>
                        </a:rPr>
                        <a:t> </a:t>
                      </a:r>
                      <a:endParaRPr lang="es-ES" sz="12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a:latin typeface="Arial"/>
                          <a:ea typeface="Calibri"/>
                          <a:cs typeface="Times New Roman"/>
                        </a:rPr>
                        <a:t> </a:t>
                      </a:r>
                      <a:endParaRPr lang="es-ES" sz="12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dirty="0">
                          <a:latin typeface="Arial"/>
                          <a:ea typeface="Calibri"/>
                          <a:cs typeface="Times New Roman"/>
                        </a:rPr>
                        <a:t> </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dirty="0">
                          <a:latin typeface="Arial"/>
                          <a:ea typeface="Calibri"/>
                          <a:cs typeface="Times New Roman"/>
                        </a:rPr>
                        <a:t> </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dirty="0">
                          <a:latin typeface="Arial"/>
                          <a:ea typeface="Calibri"/>
                          <a:cs typeface="Times New Roman"/>
                        </a:rPr>
                        <a:t> </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600" b="1" dirty="0">
                          <a:latin typeface="Arial"/>
                          <a:ea typeface="Calibri"/>
                          <a:cs typeface="Times New Roman"/>
                        </a:rPr>
                        <a:t> </a:t>
                      </a:r>
                      <a:endParaRPr lang="es-ES" sz="7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endParaRPr lang="es-ES" sz="7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endParaRPr lang="es-ES" sz="7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endParaRPr lang="es-ES" sz="700" dirty="0">
                        <a:latin typeface="Calibri"/>
                        <a:ea typeface="Calibri"/>
                        <a:cs typeface="Times New Roman"/>
                      </a:endParaRPr>
                    </a:p>
                  </a:txBody>
                  <a:tcPr marL="42138" marR="42138"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14</a:t>
            </a:fld>
            <a:endParaRPr lang="es-DO"/>
          </a:p>
        </p:txBody>
      </p:sp>
      <p:graphicFrame>
        <p:nvGraphicFramePr>
          <p:cNvPr id="4" name="3 Tabla"/>
          <p:cNvGraphicFramePr>
            <a:graphicFrameLocks noGrp="1"/>
          </p:cNvGraphicFramePr>
          <p:nvPr/>
        </p:nvGraphicFramePr>
        <p:xfrm>
          <a:off x="0" y="0"/>
          <a:ext cx="9144000" cy="7306695"/>
        </p:xfrm>
        <a:graphic>
          <a:graphicData uri="http://schemas.openxmlformats.org/drawingml/2006/table">
            <a:tbl>
              <a:tblPr/>
              <a:tblGrid>
                <a:gridCol w="959610"/>
                <a:gridCol w="808919"/>
                <a:gridCol w="939443"/>
                <a:gridCol w="673352"/>
                <a:gridCol w="959610"/>
                <a:gridCol w="923198"/>
                <a:gridCol w="1047000"/>
                <a:gridCol w="1047000"/>
                <a:gridCol w="300284"/>
                <a:gridCol w="391551"/>
                <a:gridCol w="391551"/>
                <a:gridCol w="359083"/>
                <a:gridCol w="343399"/>
              </a:tblGrid>
              <a:tr h="260892">
                <a:tc gridSpan="2">
                  <a:txBody>
                    <a:bodyPr/>
                    <a:lstStyle/>
                    <a:p>
                      <a:pPr>
                        <a:lnSpc>
                          <a:spcPct val="115000"/>
                        </a:lnSpc>
                        <a:spcAft>
                          <a:spcPts val="1000"/>
                        </a:spcAft>
                      </a:pPr>
                      <a:r>
                        <a:rPr lang="es-DO" sz="1200" b="1" dirty="0">
                          <a:latin typeface="Arial"/>
                          <a:ea typeface="Calibri"/>
                          <a:cs typeface="Times New Roman"/>
                        </a:rPr>
                        <a:t>LINEA ESTRATEGICA</a:t>
                      </a:r>
                      <a:endParaRPr lang="es-ES" sz="1200" dirty="0">
                        <a:latin typeface="Calibri"/>
                        <a:ea typeface="Calibri"/>
                        <a:cs typeface="Times New Roman"/>
                      </a:endParaRPr>
                    </a:p>
                  </a:txBody>
                  <a:tcPr marL="42138" marR="42138" marT="0" marB="0">
                    <a:lnL>
                      <a:noFill/>
                    </a:lnL>
                    <a:lnR>
                      <a:noFill/>
                    </a:lnR>
                    <a:lnT>
                      <a:noFill/>
                    </a:lnT>
                    <a:lnB>
                      <a:noFill/>
                    </a:lnB>
                    <a:solidFill>
                      <a:srgbClr val="FBD4B4"/>
                    </a:solidFill>
                  </a:tcPr>
                </a:tc>
                <a:tc hMerge="1">
                  <a:txBody>
                    <a:bodyPr/>
                    <a:lstStyle/>
                    <a:p>
                      <a:endParaRPr lang="es-ES"/>
                    </a:p>
                  </a:txBody>
                  <a:tcPr/>
                </a:tc>
                <a:tc gridSpan="11">
                  <a:txBody>
                    <a:bodyPr/>
                    <a:lstStyle/>
                    <a:p>
                      <a:pPr>
                        <a:lnSpc>
                          <a:spcPct val="115000"/>
                        </a:lnSpc>
                        <a:spcAft>
                          <a:spcPts val="1000"/>
                        </a:spcAft>
                      </a:pPr>
                      <a:r>
                        <a:rPr lang="es-DO" sz="1200" b="1">
                          <a:latin typeface="Arial"/>
                          <a:ea typeface="Calibri"/>
                          <a:cs typeface="Times New Roman"/>
                        </a:rPr>
                        <a:t>PROMOCION Y DEFENSA DE LOS DISTRITOS MUNICIPALES</a:t>
                      </a:r>
                      <a:endParaRPr lang="es-ES" sz="1200">
                        <a:latin typeface="Calibri"/>
                        <a:ea typeface="Calibri"/>
                        <a:cs typeface="Times New Roman"/>
                      </a:endParaRPr>
                    </a:p>
                  </a:txBody>
                  <a:tcPr marL="42138" marR="42138" marT="0" marB="0">
                    <a:lnL>
                      <a:noFill/>
                    </a:lnL>
                    <a:lnR>
                      <a:noFill/>
                    </a:lnR>
                    <a:lnT>
                      <a:noFill/>
                    </a:lnT>
                    <a:lnB>
                      <a:noFill/>
                    </a:lnB>
                    <a:solidFill>
                      <a:srgbClr val="FBD4B4"/>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39807">
                <a:tc gridSpan="2">
                  <a:txBody>
                    <a:bodyPr/>
                    <a:lstStyle/>
                    <a:p>
                      <a:pPr>
                        <a:lnSpc>
                          <a:spcPct val="115000"/>
                        </a:lnSpc>
                        <a:spcAft>
                          <a:spcPts val="1000"/>
                        </a:spcAft>
                      </a:pPr>
                      <a:r>
                        <a:rPr lang="es-DO" sz="1200" b="1" dirty="0">
                          <a:latin typeface="Arial"/>
                          <a:ea typeface="Calibri"/>
                          <a:cs typeface="Times New Roman"/>
                        </a:rPr>
                        <a:t>OBJETIVO ESTRATEGICO</a:t>
                      </a:r>
                      <a:endParaRPr lang="es-ES" sz="1200" dirty="0">
                        <a:latin typeface="Calibri"/>
                        <a:ea typeface="Calibri"/>
                        <a:cs typeface="Times New Roman"/>
                      </a:endParaRPr>
                    </a:p>
                  </a:txBody>
                  <a:tcPr marL="42138" marR="42138" marT="0" marB="0">
                    <a:lnL>
                      <a:noFill/>
                    </a:lnL>
                    <a:lnR>
                      <a:noFill/>
                    </a:lnR>
                    <a:lnT>
                      <a:noFill/>
                    </a:lnT>
                    <a:lnB>
                      <a:noFill/>
                    </a:lnB>
                    <a:solidFill>
                      <a:srgbClr val="FBD4B4"/>
                    </a:solidFill>
                  </a:tcPr>
                </a:tc>
                <a:tc hMerge="1">
                  <a:txBody>
                    <a:bodyPr/>
                    <a:lstStyle/>
                    <a:p>
                      <a:endParaRPr lang="es-ES"/>
                    </a:p>
                  </a:txBody>
                  <a:tcPr/>
                </a:tc>
                <a:tc gridSpan="11">
                  <a:txBody>
                    <a:bodyPr/>
                    <a:lstStyle/>
                    <a:p>
                      <a:pPr>
                        <a:lnSpc>
                          <a:spcPct val="115000"/>
                        </a:lnSpc>
                        <a:spcAft>
                          <a:spcPts val="1000"/>
                        </a:spcAft>
                      </a:pPr>
                      <a:r>
                        <a:rPr lang="es-DO" sz="1200" b="1" dirty="0">
                          <a:latin typeface="Arial"/>
                          <a:ea typeface="Calibri"/>
                          <a:cs typeface="Times New Roman"/>
                        </a:rPr>
                        <a:t>Incidir en la agenda pública nacional de los Poderes del Estado para mejorar las condiciones políticas y jurídicas de los Distritos Municipales y sus Autoridades Locales.</a:t>
                      </a:r>
                      <a:endParaRPr lang="es-ES" sz="1200" dirty="0">
                        <a:latin typeface="Calibri"/>
                        <a:ea typeface="Calibri"/>
                        <a:cs typeface="Times New Roman"/>
                      </a:endParaRPr>
                    </a:p>
                  </a:txBody>
                  <a:tcPr marL="42138" marR="42138" marT="0" marB="0">
                    <a:lnL>
                      <a:noFill/>
                    </a:lnL>
                    <a:lnR>
                      <a:noFill/>
                    </a:lnR>
                    <a:lnT>
                      <a:noFill/>
                    </a:lnT>
                    <a:lnB>
                      <a:noFill/>
                    </a:lnB>
                    <a:solidFill>
                      <a:srgbClr val="FBD4B4"/>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99409">
                <a:tc gridSpan="2">
                  <a:txBody>
                    <a:bodyPr/>
                    <a:lstStyle/>
                    <a:p>
                      <a:pPr>
                        <a:lnSpc>
                          <a:spcPct val="115000"/>
                        </a:lnSpc>
                        <a:spcAft>
                          <a:spcPts val="1000"/>
                        </a:spcAft>
                      </a:pPr>
                      <a:r>
                        <a:rPr lang="es-DO" sz="1200" b="1">
                          <a:latin typeface="Arial"/>
                          <a:ea typeface="Calibri"/>
                          <a:cs typeface="Times New Roman"/>
                        </a:rPr>
                        <a:t>OBJETIVO ESPEFICICO</a:t>
                      </a:r>
                      <a:endParaRPr lang="es-ES" sz="1200">
                        <a:latin typeface="Calibri"/>
                        <a:ea typeface="Calibri"/>
                        <a:cs typeface="Times New Roman"/>
                      </a:endParaRPr>
                    </a:p>
                  </a:txBody>
                  <a:tcPr marL="42138" marR="42138" marT="0" marB="0">
                    <a:lnL>
                      <a:noFill/>
                    </a:lnL>
                    <a:lnR>
                      <a:noFill/>
                    </a:lnR>
                    <a:lnT>
                      <a:noFill/>
                    </a:lnT>
                    <a:lnB>
                      <a:noFill/>
                    </a:lnB>
                    <a:solidFill>
                      <a:srgbClr val="FBD4B4"/>
                    </a:solidFill>
                  </a:tcPr>
                </a:tc>
                <a:tc hMerge="1">
                  <a:txBody>
                    <a:bodyPr/>
                    <a:lstStyle/>
                    <a:p>
                      <a:endParaRPr lang="es-ES"/>
                    </a:p>
                  </a:txBody>
                  <a:tcPr/>
                </a:tc>
                <a:tc gridSpan="11">
                  <a:txBody>
                    <a:bodyPr/>
                    <a:lstStyle/>
                    <a:p>
                      <a:pPr>
                        <a:lnSpc>
                          <a:spcPct val="115000"/>
                        </a:lnSpc>
                        <a:spcAft>
                          <a:spcPts val="1000"/>
                        </a:spcAft>
                      </a:pPr>
                      <a:r>
                        <a:rPr lang="es-DO" sz="1200" b="1" dirty="0">
                          <a:latin typeface="Arial"/>
                          <a:ea typeface="Calibri"/>
                          <a:cs typeface="Times New Roman"/>
                        </a:rPr>
                        <a:t> </a:t>
                      </a:r>
                      <a:endParaRPr lang="es-ES" sz="1200" dirty="0">
                        <a:latin typeface="Calibri"/>
                        <a:ea typeface="Calibri"/>
                        <a:cs typeface="Times New Roman"/>
                      </a:endParaRPr>
                    </a:p>
                  </a:txBody>
                  <a:tcPr marL="42138" marR="42138" marT="0" marB="0">
                    <a:lnL>
                      <a:noFill/>
                    </a:lnL>
                    <a:lnR>
                      <a:noFill/>
                    </a:lnR>
                    <a:lnT>
                      <a:noFill/>
                    </a:lnT>
                    <a:lnB>
                      <a:noFill/>
                    </a:lnB>
                    <a:solidFill>
                      <a:srgbClr val="FBD4B4"/>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59711">
                <a:tc>
                  <a:txBody>
                    <a:bodyPr/>
                    <a:lstStyle/>
                    <a:p>
                      <a:pPr>
                        <a:lnSpc>
                          <a:spcPct val="115000"/>
                        </a:lnSpc>
                        <a:spcAft>
                          <a:spcPts val="1000"/>
                        </a:spcAft>
                      </a:pPr>
                      <a:r>
                        <a:rPr lang="es-DO" sz="1200" b="1" dirty="0">
                          <a:latin typeface="Arial"/>
                          <a:ea typeface="Calibri"/>
                          <a:cs typeface="Times New Roman"/>
                        </a:rPr>
                        <a:t>RESULTADO</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a:latin typeface="Arial"/>
                          <a:ea typeface="Calibri"/>
                          <a:cs typeface="Times New Roman"/>
                        </a:rPr>
                        <a:t>INDICADOR</a:t>
                      </a:r>
                      <a:endParaRPr lang="es-ES" sz="12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dirty="0">
                          <a:latin typeface="Arial"/>
                          <a:ea typeface="Calibri"/>
                          <a:cs typeface="Times New Roman"/>
                        </a:rPr>
                        <a:t>PRODUCTO</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dirty="0">
                          <a:latin typeface="Arial"/>
                          <a:ea typeface="Calibri"/>
                          <a:cs typeface="Times New Roman"/>
                        </a:rPr>
                        <a:t>UNIDAD DE MEDIDA</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dirty="0">
                          <a:latin typeface="Arial"/>
                          <a:ea typeface="Calibri"/>
                          <a:cs typeface="Times New Roman"/>
                        </a:rPr>
                        <a:t>ACTIVIDADES</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a:latin typeface="Arial"/>
                          <a:ea typeface="Calibri"/>
                          <a:cs typeface="Times New Roman"/>
                        </a:rPr>
                        <a:t>RESPONSABLE</a:t>
                      </a:r>
                      <a:endParaRPr lang="es-ES" sz="12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dirty="0">
                          <a:latin typeface="Arial"/>
                          <a:ea typeface="Calibri"/>
                          <a:cs typeface="Times New Roman"/>
                        </a:rPr>
                        <a:t>PRESUPUESTO</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b="1" dirty="0">
                          <a:latin typeface="Arial"/>
                          <a:ea typeface="Calibri"/>
                          <a:cs typeface="Times New Roman"/>
                        </a:rPr>
                        <a:t>FUENTE DE FINANCIAMIENTO</a:t>
                      </a:r>
                      <a:endParaRPr lang="es-ES" sz="1200" dirty="0">
                        <a:latin typeface="Calibri"/>
                        <a:ea typeface="Calibri"/>
                        <a:cs typeface="Times New Roman"/>
                      </a:endParaRPr>
                    </a:p>
                  </a:txBody>
                  <a:tcPr marL="42138" marR="42138" marT="0" marB="0">
                    <a:lnL>
                      <a:noFill/>
                    </a:lnL>
                    <a:lnR>
                      <a:noFill/>
                    </a:lnR>
                    <a:lnT>
                      <a:noFill/>
                    </a:lnT>
                    <a:lnB>
                      <a:noFill/>
                    </a:lnB>
                  </a:tcPr>
                </a:tc>
                <a:tc gridSpan="5">
                  <a:txBody>
                    <a:bodyPr/>
                    <a:lstStyle/>
                    <a:p>
                      <a:pPr>
                        <a:lnSpc>
                          <a:spcPct val="115000"/>
                        </a:lnSpc>
                        <a:spcAft>
                          <a:spcPts val="1000"/>
                        </a:spcAft>
                      </a:pPr>
                      <a:r>
                        <a:rPr lang="es-DO" sz="1200" b="1" dirty="0">
                          <a:latin typeface="Arial"/>
                          <a:ea typeface="Calibri"/>
                          <a:cs typeface="Times New Roman"/>
                        </a:rPr>
                        <a:t>Cronograma de Ejecución</a:t>
                      </a:r>
                      <a:endParaRPr lang="es-ES" sz="1200" dirty="0">
                        <a:latin typeface="Calibri"/>
                        <a:ea typeface="Calibri"/>
                        <a:cs typeface="Times New Roman"/>
                      </a:endParaRPr>
                    </a:p>
                  </a:txBody>
                  <a:tcPr marL="42138" marR="42138" marT="0" marB="0">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298554">
                <a:tc rowSpan="2">
                  <a:txBody>
                    <a:bodyPr/>
                    <a:lstStyle/>
                    <a:p>
                      <a:pPr>
                        <a:lnSpc>
                          <a:spcPct val="115000"/>
                        </a:lnSpc>
                        <a:spcAft>
                          <a:spcPts val="1000"/>
                        </a:spcAft>
                      </a:pPr>
                      <a:r>
                        <a:rPr lang="es-DO" sz="1200" b="1">
                          <a:latin typeface="Arial"/>
                          <a:ea typeface="Calibri"/>
                          <a:cs typeface="Times New Roman"/>
                        </a:rPr>
                        <a:t>R10: Puesto en marcha en FEDODIM un plan de incidencia política en beneficio de los distritos municipales, sus gobiernos locales y sus autoridades.</a:t>
                      </a:r>
                      <a:endParaRPr lang="es-ES" sz="1200">
                        <a:latin typeface="Calibri"/>
                        <a:ea typeface="Calibri"/>
                        <a:cs typeface="Times New Roman"/>
                      </a:endParaRPr>
                    </a:p>
                  </a:txBody>
                  <a:tcPr marL="42138" marR="42138" marT="0" marB="0">
                    <a:lnL>
                      <a:noFill/>
                    </a:lnL>
                    <a:lnR>
                      <a:noFill/>
                    </a:lnR>
                    <a:lnT>
                      <a:noFill/>
                    </a:lnT>
                    <a:lnB>
                      <a:noFill/>
                    </a:lnB>
                  </a:tcPr>
                </a:tc>
                <a:tc rowSpan="2">
                  <a:txBody>
                    <a:bodyPr/>
                    <a:lstStyle/>
                    <a:p>
                      <a:pPr>
                        <a:lnSpc>
                          <a:spcPct val="115000"/>
                        </a:lnSpc>
                        <a:spcAft>
                          <a:spcPts val="1000"/>
                        </a:spcAft>
                      </a:pPr>
                      <a:r>
                        <a:rPr lang="es-DO" sz="1200">
                          <a:latin typeface="Arial"/>
                          <a:ea typeface="Calibri"/>
                          <a:cs typeface="Times New Roman"/>
                        </a:rPr>
                        <a:t>Al final del 2019 el 100% de los distritos municipales  podrán ejercer su autonomía política, financiera y administrativa en cada uno de los sus respectivos territorios.</a:t>
                      </a:r>
                      <a:endParaRPr lang="es-ES" sz="1200">
                        <a:latin typeface="Calibri"/>
                        <a:ea typeface="Calibri"/>
                        <a:cs typeface="Times New Roman"/>
                      </a:endParaRPr>
                    </a:p>
                  </a:txBody>
                  <a:tcPr marL="42138" marR="42138" marT="0" marB="0">
                    <a:lnL>
                      <a:noFill/>
                    </a:lnL>
                    <a:lnR>
                      <a:noFill/>
                    </a:lnR>
                    <a:lnT>
                      <a:noFill/>
                    </a:lnT>
                    <a:lnB>
                      <a:noFill/>
                    </a:lnB>
                  </a:tcPr>
                </a:tc>
                <a:tc rowSpan="2">
                  <a:txBody>
                    <a:bodyPr/>
                    <a:lstStyle/>
                    <a:p>
                      <a:pPr>
                        <a:lnSpc>
                          <a:spcPct val="115000"/>
                        </a:lnSpc>
                        <a:spcAft>
                          <a:spcPts val="1000"/>
                        </a:spcAft>
                      </a:pPr>
                      <a:r>
                        <a:rPr lang="es-DO" sz="1200">
                          <a:latin typeface="Arial"/>
                          <a:ea typeface="Calibri"/>
                          <a:cs typeface="Times New Roman"/>
                        </a:rPr>
                        <a:t>10.1 Nueva ley municipal y otras leyes que sean aprobadas en el congreso contengan artículos que reconozcan la autonomía política, financiera y administrativa de los Distritos Municipales</a:t>
                      </a:r>
                      <a:endParaRPr lang="es-ES" sz="1200">
                        <a:latin typeface="Calibri"/>
                        <a:ea typeface="Calibri"/>
                        <a:cs typeface="Times New Roman"/>
                      </a:endParaRPr>
                    </a:p>
                  </a:txBody>
                  <a:tcPr marL="42138" marR="42138" marT="0" marB="0">
                    <a:lnL>
                      <a:noFill/>
                    </a:lnL>
                    <a:lnR>
                      <a:noFill/>
                    </a:lnR>
                    <a:lnT>
                      <a:noFill/>
                    </a:lnT>
                    <a:lnB>
                      <a:noFill/>
                    </a:lnB>
                  </a:tcPr>
                </a:tc>
                <a:tc rowSpan="2">
                  <a:txBody>
                    <a:bodyPr/>
                    <a:lstStyle/>
                    <a:p>
                      <a:pPr>
                        <a:lnSpc>
                          <a:spcPct val="115000"/>
                        </a:lnSpc>
                        <a:spcAft>
                          <a:spcPts val="1000"/>
                        </a:spcAft>
                      </a:pPr>
                      <a:r>
                        <a:rPr lang="es-DO" sz="1200">
                          <a:latin typeface="Arial"/>
                          <a:ea typeface="Calibri"/>
                          <a:cs typeface="Times New Roman"/>
                        </a:rPr>
                        <a:t>Documento</a:t>
                      </a:r>
                      <a:endParaRPr lang="es-ES" sz="12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dirty="0">
                          <a:latin typeface="Arial"/>
                          <a:ea typeface="Calibri"/>
                          <a:cs typeface="Times New Roman"/>
                        </a:rPr>
                        <a:t>10.1.1. Realizar talleres de sensibilización con la Comisión de Asuntos Municipales del Senado y de la Cámara de Diputados y con los Voceros de los Bloques partidista.</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dirty="0">
                          <a:latin typeface="Arial"/>
                          <a:ea typeface="Calibri"/>
                          <a:cs typeface="Times New Roman"/>
                        </a:rPr>
                        <a:t>Dirección Ejecutiva</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600">
                          <a:latin typeface="Arial"/>
                          <a:ea typeface="Calibri"/>
                          <a:cs typeface="Times New Roman"/>
                        </a:rPr>
                        <a:t> </a:t>
                      </a:r>
                      <a:endParaRPr lang="es-ES" sz="7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600" dirty="0">
                          <a:latin typeface="Arial"/>
                          <a:ea typeface="Calibri"/>
                          <a:cs typeface="Times New Roman"/>
                        </a:rPr>
                        <a:t> </a:t>
                      </a:r>
                      <a:endParaRPr lang="es-ES" sz="7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600" dirty="0">
                          <a:latin typeface="Arial"/>
                          <a:ea typeface="Calibri"/>
                          <a:cs typeface="Times New Roman"/>
                        </a:rPr>
                        <a:t> </a:t>
                      </a:r>
                      <a:endParaRPr lang="es-ES" sz="7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Ene- Mar</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err="1">
                          <a:latin typeface="Arial" pitchFamily="34" charset="0"/>
                          <a:ea typeface="Calibri"/>
                          <a:cs typeface="Arial" pitchFamily="34" charset="0"/>
                        </a:rPr>
                        <a:t>Abr-Jun</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err="1">
                          <a:latin typeface="Arial" pitchFamily="34" charset="0"/>
                          <a:ea typeface="Calibri"/>
                          <a:cs typeface="Arial" pitchFamily="34" charset="0"/>
                        </a:rPr>
                        <a:t>Jul-Sept</a:t>
                      </a:r>
                      <a:r>
                        <a:rPr lang="es-DO" sz="1100" b="1" dirty="0">
                          <a:latin typeface="Arial" pitchFamily="34" charset="0"/>
                          <a:ea typeface="Calibri"/>
                          <a:cs typeface="Arial" pitchFamily="34" charset="0"/>
                        </a:rPr>
                        <a:t>.</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c>
                  <a:txBody>
                    <a:bodyPr/>
                    <a:lstStyle/>
                    <a:p>
                      <a:pPr>
                        <a:lnSpc>
                          <a:spcPct val="115000"/>
                        </a:lnSpc>
                        <a:spcAft>
                          <a:spcPts val="1000"/>
                        </a:spcAft>
                      </a:pPr>
                      <a:r>
                        <a:rPr lang="es-DO" sz="1100" b="1" dirty="0">
                          <a:latin typeface="Arial" pitchFamily="34" charset="0"/>
                          <a:ea typeface="Calibri"/>
                          <a:cs typeface="Arial" pitchFamily="34" charset="0"/>
                        </a:rPr>
                        <a:t>Oct.-</a:t>
                      </a:r>
                      <a:r>
                        <a:rPr lang="es-DO" sz="1100" b="1" dirty="0" err="1">
                          <a:latin typeface="Arial" pitchFamily="34" charset="0"/>
                          <a:ea typeface="Calibri"/>
                          <a:cs typeface="Arial" pitchFamily="34" charset="0"/>
                        </a:rPr>
                        <a:t>Dic</a:t>
                      </a:r>
                      <a:endParaRPr lang="es-ES" sz="1100" dirty="0">
                        <a:latin typeface="Arial" pitchFamily="34" charset="0"/>
                        <a:ea typeface="Calibri"/>
                        <a:cs typeface="Arial" pitchFamily="34" charset="0"/>
                      </a:endParaRPr>
                    </a:p>
                  </a:txBody>
                  <a:tcPr marL="40804" marR="40804" marT="0" marB="0">
                    <a:lnL>
                      <a:noFill/>
                    </a:lnL>
                    <a:lnR>
                      <a:noFill/>
                    </a:lnR>
                    <a:lnT>
                      <a:noFill/>
                    </a:lnT>
                    <a:lnB>
                      <a:noFill/>
                    </a:lnB>
                  </a:tcPr>
                </a:tc>
              </a:tr>
              <a:tr h="197913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nSpc>
                          <a:spcPct val="115000"/>
                        </a:lnSpc>
                        <a:spcAft>
                          <a:spcPts val="1000"/>
                        </a:spcAft>
                      </a:pPr>
                      <a:r>
                        <a:rPr lang="es-DO" sz="1200">
                          <a:latin typeface="Arial"/>
                          <a:ea typeface="Calibri"/>
                          <a:cs typeface="Times New Roman"/>
                        </a:rPr>
                        <a:t>10.1.2 Incidencia Política con la Comisión Presidencial para la Reforma a la Ley Municipal.</a:t>
                      </a:r>
                      <a:endParaRPr lang="es-ES" sz="12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1200" dirty="0">
                          <a:latin typeface="Arial"/>
                          <a:ea typeface="Calibri"/>
                          <a:cs typeface="Times New Roman"/>
                        </a:rPr>
                        <a:t>Dirección Ejecutiva</a:t>
                      </a:r>
                      <a:endParaRPr lang="es-ES" sz="1200" dirty="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600">
                          <a:latin typeface="Arial"/>
                          <a:ea typeface="Calibri"/>
                          <a:cs typeface="Times New Roman"/>
                        </a:rPr>
                        <a:t> </a:t>
                      </a:r>
                      <a:endParaRPr lang="es-ES" sz="7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600">
                          <a:latin typeface="Arial"/>
                          <a:ea typeface="Calibri"/>
                          <a:cs typeface="Times New Roman"/>
                        </a:rPr>
                        <a:t> </a:t>
                      </a:r>
                      <a:endParaRPr lang="es-ES" sz="7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600">
                          <a:latin typeface="Arial"/>
                          <a:ea typeface="Calibri"/>
                          <a:cs typeface="Times New Roman"/>
                        </a:rPr>
                        <a:t> </a:t>
                      </a:r>
                      <a:endParaRPr lang="es-ES" sz="7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600" b="1">
                          <a:latin typeface="Arial"/>
                          <a:ea typeface="Calibri"/>
                          <a:cs typeface="Times New Roman"/>
                        </a:rPr>
                        <a:t> </a:t>
                      </a:r>
                      <a:endParaRPr lang="es-ES" sz="7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endParaRPr lang="es-ES" sz="7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600">
                          <a:latin typeface="Arial"/>
                          <a:ea typeface="Calibri"/>
                          <a:cs typeface="Times New Roman"/>
                        </a:rPr>
                        <a:t> </a:t>
                      </a:r>
                      <a:endParaRPr lang="es-ES" sz="700">
                        <a:latin typeface="Calibri"/>
                        <a:ea typeface="Calibri"/>
                        <a:cs typeface="Times New Roman"/>
                      </a:endParaRPr>
                    </a:p>
                  </a:txBody>
                  <a:tcPr marL="42138" marR="42138" marT="0" marB="0">
                    <a:lnL>
                      <a:noFill/>
                    </a:lnL>
                    <a:lnR>
                      <a:noFill/>
                    </a:lnR>
                    <a:lnT>
                      <a:noFill/>
                    </a:lnT>
                    <a:lnB>
                      <a:noFill/>
                    </a:lnB>
                  </a:tcPr>
                </a:tc>
                <a:tc>
                  <a:txBody>
                    <a:bodyPr/>
                    <a:lstStyle/>
                    <a:p>
                      <a:pPr>
                        <a:lnSpc>
                          <a:spcPct val="115000"/>
                        </a:lnSpc>
                        <a:spcAft>
                          <a:spcPts val="1000"/>
                        </a:spcAft>
                      </a:pPr>
                      <a:r>
                        <a:rPr lang="es-DO" sz="600" dirty="0">
                          <a:latin typeface="Arial"/>
                          <a:ea typeface="Calibri"/>
                          <a:cs typeface="Times New Roman"/>
                        </a:rPr>
                        <a:t> </a:t>
                      </a:r>
                      <a:endParaRPr lang="es-ES" sz="700" dirty="0">
                        <a:latin typeface="Calibri"/>
                        <a:ea typeface="Calibri"/>
                        <a:cs typeface="Times New Roman"/>
                      </a:endParaRPr>
                    </a:p>
                  </a:txBody>
                  <a:tcPr marL="42138" marR="42138"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15</a:t>
            </a:fld>
            <a:endParaRPr lang="es-DO"/>
          </a:p>
        </p:txBody>
      </p:sp>
      <p:graphicFrame>
        <p:nvGraphicFramePr>
          <p:cNvPr id="3" name="10 Gráfico"/>
          <p:cNvGraphicFramePr/>
          <p:nvPr/>
        </p:nvGraphicFramePr>
        <p:xfrm>
          <a:off x="0" y="500042"/>
          <a:ext cx="9036000" cy="622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714480" y="785794"/>
            <a:ext cx="5072098" cy="646331"/>
          </a:xfrm>
          <a:prstGeom prst="rect">
            <a:avLst/>
          </a:prstGeom>
        </p:spPr>
        <p:txBody>
          <a:bodyPr wrap="square">
            <a:spAutoFit/>
          </a:bodyPr>
          <a:lstStyle/>
          <a:p>
            <a:pPr algn="ctr"/>
            <a:r>
              <a:rPr lang="es-ES" dirty="0" smtClean="0">
                <a:latin typeface="Arial" pitchFamily="34" charset="0"/>
                <a:cs typeface="Arial" pitchFamily="34" charset="0"/>
              </a:rPr>
              <a:t>Distribución  de los  Resultados  según    las Líneas  Estratégicas</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16</a:t>
            </a:fld>
            <a:endParaRPr lang="es-DO"/>
          </a:p>
        </p:txBody>
      </p:sp>
      <p:graphicFrame>
        <p:nvGraphicFramePr>
          <p:cNvPr id="3" name="17 Gráfico"/>
          <p:cNvGraphicFramePr/>
          <p:nvPr/>
        </p:nvGraphicFramePr>
        <p:xfrm>
          <a:off x="0" y="558000"/>
          <a:ext cx="9108000" cy="630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17</a:t>
            </a:fld>
            <a:endParaRPr lang="es-DO"/>
          </a:p>
        </p:txBody>
      </p:sp>
      <p:graphicFrame>
        <p:nvGraphicFramePr>
          <p:cNvPr id="3" name="16 Gráfico"/>
          <p:cNvGraphicFramePr/>
          <p:nvPr/>
        </p:nvGraphicFramePr>
        <p:xfrm>
          <a:off x="285720" y="428604"/>
          <a:ext cx="8568000" cy="597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18</a:t>
            </a:fld>
            <a:endParaRPr lang="es-DO"/>
          </a:p>
        </p:txBody>
      </p:sp>
      <p:graphicFrame>
        <p:nvGraphicFramePr>
          <p:cNvPr id="5" name="4 Diagrama"/>
          <p:cNvGraphicFramePr/>
          <p:nvPr/>
        </p:nvGraphicFramePr>
        <p:xfrm>
          <a:off x="214282" y="-24"/>
          <a:ext cx="8786874" cy="650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2</a:t>
            </a:fld>
            <a:endParaRPr lang="es-DO"/>
          </a:p>
        </p:txBody>
      </p:sp>
      <p:pic>
        <p:nvPicPr>
          <p:cNvPr id="79874" name="Picture 2" descr="Imagen relacionada"/>
          <p:cNvPicPr>
            <a:picLocks noChangeAspect="1" noChangeArrowheads="1"/>
          </p:cNvPicPr>
          <p:nvPr/>
        </p:nvPicPr>
        <p:blipFill>
          <a:blip r:embed="rId2"/>
          <a:srcRect/>
          <a:stretch>
            <a:fillRect/>
          </a:stretch>
        </p:blipFill>
        <p:spPr bwMode="auto">
          <a:xfrm>
            <a:off x="642910" y="2285992"/>
            <a:ext cx="7643866" cy="4286280"/>
          </a:xfrm>
          <a:prstGeom prst="rect">
            <a:avLst/>
          </a:prstGeom>
          <a:blipFill>
            <a:blip r:embed="rId3"/>
            <a:tile tx="0" ty="0" sx="100000" sy="100000" flip="none" algn="tl"/>
          </a:blipFill>
        </p:spPr>
      </p:pic>
      <p:sp>
        <p:nvSpPr>
          <p:cNvPr id="79875" name="Rectangle 3"/>
          <p:cNvSpPr>
            <a:spLocks noChangeArrowheads="1"/>
          </p:cNvSpPr>
          <p:nvPr/>
        </p:nvSpPr>
        <p:spPr bwMode="auto">
          <a:xfrm>
            <a:off x="0" y="0"/>
            <a:ext cx="9144000" cy="1323439"/>
          </a:xfrm>
          <a:prstGeom prst="rect">
            <a:avLst/>
          </a:prstGeom>
          <a:blipFill>
            <a:blip r:embed="rId3"/>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DO"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EQUIPO TECNICO: </a:t>
            </a:r>
            <a:r>
              <a:rPr kumimoji="0" lang="es-DO"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Lic</a:t>
            </a:r>
            <a:r>
              <a:rPr kumimoji="0" lang="es-DO"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-Ramón Santos, Dr. Pedro </a:t>
            </a:r>
            <a:r>
              <a:rPr kumimoji="0" lang="es-DO"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Richa</a:t>
            </a:r>
            <a:r>
              <a:rPr lang="es-DO" sz="2000" dirty="0" err="1" smtClean="0">
                <a:blipFill>
                  <a:blip r:embed="rId4"/>
                  <a:tile tx="0" ty="0" sx="100000" sy="100000" flip="none" algn="tl"/>
                </a:blipFill>
                <a:latin typeface="Arial" pitchFamily="34" charset="0"/>
                <a:ea typeface="Calibri" pitchFamily="34" charset="0"/>
                <a:cs typeface="Arial" pitchFamily="34" charset="0"/>
              </a:rPr>
              <a:t>i</a:t>
            </a:r>
            <a:r>
              <a:rPr kumimoji="0" lang="es-DO"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dson</a:t>
            </a:r>
            <a:r>
              <a:rPr kumimoji="0" lang="es-DO"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DO"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Lic. Rafael Santos </a:t>
            </a:r>
            <a:r>
              <a:rPr kumimoji="0" lang="es-DO" sz="20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Badia</a:t>
            </a:r>
            <a:r>
              <a:rPr kumimoji="0" lang="es-DO"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r>
              <a:rPr kumimoji="0" lang="es-DO"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Licda. </a:t>
            </a:r>
            <a:r>
              <a:rPr kumimoji="0" lang="es-DO"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Sulenny</a:t>
            </a:r>
            <a:r>
              <a:rPr kumimoji="0" lang="es-DO"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Alcántara Sosa, Licda. Cecilia Jiménez, Lic. </a:t>
            </a:r>
            <a:r>
              <a:rPr kumimoji="0" lang="es-DO"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Ilich</a:t>
            </a:r>
            <a:r>
              <a:rPr kumimoji="0" lang="es-DO"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Pérez,  Lic. Emérito Paula,  Lic. Miguel </a:t>
            </a:r>
            <a:r>
              <a:rPr kumimoji="0" lang="es-DO"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Angel</a:t>
            </a:r>
            <a:r>
              <a:rPr kumimoji="0" lang="es-DO"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Pozo, Lic. José Aníbal Balbuena  e   Ing. Sixto de los Santos</a:t>
            </a:r>
            <a:endParaRPr kumimoji="0" lang="es-DO"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3</a:t>
            </a:fld>
            <a:endParaRPr lang="es-DO"/>
          </a:p>
        </p:txBody>
      </p:sp>
      <p:sp>
        <p:nvSpPr>
          <p:cNvPr id="51201" name="Rectangle 1"/>
          <p:cNvSpPr>
            <a:spLocks noChangeArrowheads="1"/>
          </p:cNvSpPr>
          <p:nvPr/>
        </p:nvSpPr>
        <p:spPr bwMode="auto">
          <a:xfrm>
            <a:off x="0" y="4429133"/>
            <a:ext cx="892971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s-DO"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s-DO" b="1" i="0" u="none" strike="noStrike" cap="none" normalizeH="0" baseline="0" dirty="0" smtClean="0">
                <a:ln>
                  <a:noFill/>
                </a:ln>
                <a:solidFill>
                  <a:schemeClr val="tx1"/>
                </a:solidFill>
                <a:effectLst/>
                <a:latin typeface="Arial" pitchFamily="34" charset="0"/>
                <a:ea typeface="Calibri" pitchFamily="34" charset="0"/>
                <a:cs typeface="Arial" pitchFamily="34" charset="0"/>
              </a:rPr>
              <a:t>Qu</a:t>
            </a:r>
            <a:r>
              <a:rPr kumimoji="0" lang="es-DO" b="1"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DO" b="1" i="0" u="none" strike="noStrike" cap="none" normalizeH="0" baseline="0" dirty="0" smtClean="0">
                <a:ln>
                  <a:noFill/>
                </a:ln>
                <a:solidFill>
                  <a:schemeClr val="tx1"/>
                </a:solidFill>
                <a:effectLst/>
                <a:latin typeface="Arial" pitchFamily="34" charset="0"/>
                <a:ea typeface="Calibri" pitchFamily="34" charset="0"/>
                <a:cs typeface="Arial" pitchFamily="34" charset="0"/>
              </a:rPr>
              <a:t> es El Plan Operativo Anual</a:t>
            </a:r>
            <a:r>
              <a:rPr kumimoji="0" lang="es-DO"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s-DO"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s-ES" dirty="0" smtClean="0"/>
              <a:t> es un documento de gestión que permite articular y coordinar las actividades que son programadas en la Federación Dominicana de Distritos Municipales- FEDODIM,  a través de sus unidades orgánicas, en el marco de los objetivos institucionales que prioriza </a:t>
            </a:r>
            <a:r>
              <a:rPr lang="es-ES" dirty="0" err="1" smtClean="0"/>
              <a:t>eL</a:t>
            </a:r>
            <a:r>
              <a:rPr lang="es-ES" dirty="0" smtClean="0"/>
              <a:t> Consejo Directivo Nacional para un determinado ejercicio de ejecución presupuestaria.</a:t>
            </a:r>
            <a:r>
              <a:rPr lang="es-DO" dirty="0" smtClean="0"/>
              <a:t> Y se define como: Transformar a los Distritos Municipales en unidades  espaciales  orientadas  a una Gestión Participativa, Transparente, Democrática, de Gobernanza  y centrada en el desarrollo sostenible . </a:t>
            </a:r>
            <a:endParaRPr lang="es-ES" dirty="0" smtClean="0"/>
          </a:p>
          <a:p>
            <a:pPr algn="just" fontAlgn="base">
              <a:spcBef>
                <a:spcPct val="0"/>
              </a:spcBef>
              <a:spcAft>
                <a:spcPct val="0"/>
              </a:spcAft>
            </a:pPr>
            <a:endParaRPr lang="es-DO"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s-DO"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DO"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p:txBody>
      </p:sp>
      <p:pic>
        <p:nvPicPr>
          <p:cNvPr id="5" name="4 Imagen" descr="images maizal insertar"/>
          <p:cNvPicPr/>
          <p:nvPr/>
        </p:nvPicPr>
        <p:blipFill>
          <a:blip r:embed="rId2"/>
          <a:srcRect/>
          <a:stretch>
            <a:fillRect/>
          </a:stretch>
        </p:blipFill>
        <p:spPr bwMode="auto">
          <a:xfrm>
            <a:off x="0" y="0"/>
            <a:ext cx="9144000" cy="4286256"/>
          </a:xfrm>
          <a:prstGeom prst="rect">
            <a:avLst/>
          </a:prstGeom>
          <a:noFill/>
          <a:ln w="9525">
            <a:noFill/>
            <a:miter lim="800000"/>
            <a:headEnd/>
            <a:tailEnd/>
          </a:ln>
        </p:spPr>
      </p:pic>
      <p:sp>
        <p:nvSpPr>
          <p:cNvPr id="6" name="5 CuadroTexto"/>
          <p:cNvSpPr txBox="1"/>
          <p:nvPr/>
        </p:nvSpPr>
        <p:spPr>
          <a:xfrm>
            <a:off x="571472" y="2928932"/>
            <a:ext cx="8280000" cy="1080000"/>
          </a:xfrm>
          <a:prstGeom prst="rect">
            <a:avLst/>
          </a:prstGeom>
          <a:blipFill>
            <a:blip r:embed="rId3"/>
            <a:tile tx="0" ty="0" sx="100000" sy="100000" flip="none" algn="tl"/>
          </a:blipFill>
        </p:spPr>
        <p:txBody>
          <a:bodyPr wrap="square" rtlCol="0">
            <a:spAutoFit/>
          </a:bodyPr>
          <a:lstStyle/>
          <a:p>
            <a:pPr algn="ctr"/>
            <a:r>
              <a:rPr lang="es-ES" sz="4800" b="1" dirty="0" smtClean="0">
                <a:solidFill>
                  <a:schemeClr val="bg1">
                    <a:lumMod val="95000"/>
                  </a:schemeClr>
                </a:solidFill>
              </a:rPr>
              <a:t>  PLAN   OPERRATIVO    ANUAL</a:t>
            </a:r>
            <a:endParaRPr lang="es-ES" sz="4800" b="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4</a:t>
            </a:fld>
            <a:endParaRPr lang="es-DO"/>
          </a:p>
        </p:txBody>
      </p:sp>
      <p:sp>
        <p:nvSpPr>
          <p:cNvPr id="3" name="2 Rectángulo"/>
          <p:cNvSpPr/>
          <p:nvPr/>
        </p:nvSpPr>
        <p:spPr>
          <a:xfrm>
            <a:off x="857224" y="5643578"/>
            <a:ext cx="5357850" cy="461665"/>
          </a:xfrm>
          <a:prstGeom prst="rect">
            <a:avLst/>
          </a:prstGeom>
        </p:spPr>
        <p:txBody>
          <a:bodyPr wrap="square">
            <a:spAutoFit/>
          </a:bodyPr>
          <a:lstStyle/>
          <a:p>
            <a:r>
              <a:rPr lang="es-DO" sz="2400" b="1" dirty="0" smtClean="0"/>
              <a:t>¿Qué contiene el  POA?</a:t>
            </a:r>
            <a:endParaRPr lang="es-DO" sz="2400" dirty="0"/>
          </a:p>
        </p:txBody>
      </p:sp>
      <p:pic>
        <p:nvPicPr>
          <p:cNvPr id="4" name="3 Imagen" descr="strategic-planning"/>
          <p:cNvPicPr/>
          <p:nvPr/>
        </p:nvPicPr>
        <p:blipFill>
          <a:blip r:embed="rId2"/>
          <a:srcRect/>
          <a:stretch>
            <a:fillRect/>
          </a:stretch>
        </p:blipFill>
        <p:spPr bwMode="auto">
          <a:xfrm>
            <a:off x="142844" y="0"/>
            <a:ext cx="8858312" cy="5572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5</a:t>
            </a:fld>
            <a:endParaRPr lang="es-DO"/>
          </a:p>
        </p:txBody>
      </p:sp>
      <p:sp>
        <p:nvSpPr>
          <p:cNvPr id="53275" name="Oval 27"/>
          <p:cNvSpPr>
            <a:spLocks noChangeArrowheads="1"/>
          </p:cNvSpPr>
          <p:nvPr/>
        </p:nvSpPr>
        <p:spPr bwMode="auto">
          <a:xfrm>
            <a:off x="0" y="1571612"/>
            <a:ext cx="2571736" cy="1214446"/>
          </a:xfrm>
          <a:prstGeom prst="ellipse">
            <a:avLst/>
          </a:prstGeom>
          <a:blipFill>
            <a:blip r:embed="rId3"/>
            <a:tile tx="0" ty="0" sx="100000" sy="100000" flip="none" algn="tl"/>
          </a:blipFill>
          <a:ln w="9525">
            <a:solidFill>
              <a:srgbClr val="00B050"/>
            </a:solidFill>
            <a:round/>
            <a:headEnd/>
            <a:tailEnd/>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s-DO" b="1" dirty="0" smtClean="0"/>
              <a:t>Visión,  Misión  y  Valores</a:t>
            </a:r>
            <a:endParaRPr kumimoji="0" lang="es-DO" b="1" i="0" u="none" strike="noStrike" cap="none" normalizeH="0" baseline="0" dirty="0" smtClean="0">
              <a:ln>
                <a:noFill/>
              </a:ln>
              <a:solidFill>
                <a:schemeClr val="tx1"/>
              </a:solidFill>
              <a:effectLst/>
              <a:latin typeface="Arial" pitchFamily="34" charset="0"/>
              <a:cs typeface="Arial" pitchFamily="34" charset="0"/>
            </a:endParaRPr>
          </a:p>
        </p:txBody>
      </p:sp>
      <p:sp>
        <p:nvSpPr>
          <p:cNvPr id="53276" name="Oval 28"/>
          <p:cNvSpPr>
            <a:spLocks noChangeArrowheads="1"/>
          </p:cNvSpPr>
          <p:nvPr/>
        </p:nvSpPr>
        <p:spPr bwMode="auto">
          <a:xfrm>
            <a:off x="1214414" y="4000504"/>
            <a:ext cx="4286280" cy="1571636"/>
          </a:xfrm>
          <a:prstGeom prst="ellipse">
            <a:avLst/>
          </a:prstGeom>
          <a:blipFill>
            <a:blip r:embed="rId4"/>
            <a:tile tx="0" ty="0" sx="100000" sy="100000" flip="none" algn="tl"/>
          </a:blipFill>
          <a:ln w="9525">
            <a:solidFill>
              <a:srgbClr val="00B050"/>
            </a:solidFill>
            <a:round/>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r>
              <a:rPr lang="es-ES" sz="1400" b="1" dirty="0" smtClean="0"/>
              <a:t>Descripción  de  Resultados  por Indicadores,   Productos , Actividades, Presupuesto, Fuentes de Financiamiento y Techo de Tiempo.</a:t>
            </a:r>
            <a:endParaRPr lang="es-ES" sz="1400" b="1" dirty="0"/>
          </a:p>
        </p:txBody>
      </p:sp>
      <p:sp>
        <p:nvSpPr>
          <p:cNvPr id="53279" name="Oval 31"/>
          <p:cNvSpPr>
            <a:spLocks noChangeArrowheads="1"/>
          </p:cNvSpPr>
          <p:nvPr/>
        </p:nvSpPr>
        <p:spPr bwMode="auto">
          <a:xfrm>
            <a:off x="3071802" y="1714488"/>
            <a:ext cx="2786082" cy="1214446"/>
          </a:xfrm>
          <a:prstGeom prst="ellipse">
            <a:avLst/>
          </a:prstGeom>
          <a:blipFill>
            <a:blip r:embed="rId3"/>
            <a:tile tx="0" ty="0" sx="100000" sy="100000" flip="none" algn="tl"/>
          </a:blipFill>
          <a:ln w="9525">
            <a:solidFill>
              <a:srgbClr val="00B050"/>
            </a:solidFill>
            <a:round/>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lang="es-DO" sz="2000" dirty="0" smtClean="0"/>
              <a:t>        Oobjetivos    Estratégicos y      Metas</a:t>
            </a:r>
            <a:endParaRPr kumimoji="0" lang="es-DO"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80" name="Oval 32"/>
          <p:cNvSpPr>
            <a:spLocks noChangeArrowheads="1"/>
          </p:cNvSpPr>
          <p:nvPr/>
        </p:nvSpPr>
        <p:spPr bwMode="auto">
          <a:xfrm>
            <a:off x="6286512" y="1428736"/>
            <a:ext cx="2714612" cy="1285884"/>
          </a:xfrm>
          <a:prstGeom prst="ellipse">
            <a:avLst/>
          </a:prstGeom>
          <a:blipFill>
            <a:blip r:embed="rId3"/>
            <a:tile tx="0" ty="0" sx="100000" sy="100000" flip="none" algn="tl"/>
          </a:blipFill>
          <a:ln w="9525">
            <a:solidFill>
              <a:srgbClr val="00B050"/>
            </a:solidFill>
            <a:round/>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algn="just" fontAlgn="base">
              <a:spcBef>
                <a:spcPct val="0"/>
              </a:spcBef>
              <a:spcAft>
                <a:spcPct val="0"/>
              </a:spcAft>
            </a:pPr>
            <a:r>
              <a:rPr lang="es-ES" sz="1200" b="1" dirty="0" smtClean="0">
                <a:solidFill>
                  <a:srgbClr val="000000"/>
                </a:solidFill>
                <a:latin typeface="Arial" pitchFamily="34" charset="0"/>
                <a:cs typeface="Arial" pitchFamily="34" charset="0"/>
              </a:rPr>
              <a:t>             </a:t>
            </a:r>
            <a:r>
              <a:rPr lang="es-DO" b="1" dirty="0" smtClean="0"/>
              <a:t>Líneas  estratégicas</a:t>
            </a:r>
            <a:endParaRPr kumimoji="0" lang="es-DO" b="1" i="0" u="none" strike="noStrike" cap="none" normalizeH="0" baseline="0" dirty="0" smtClean="0">
              <a:ln>
                <a:noFill/>
              </a:ln>
              <a:solidFill>
                <a:schemeClr val="tx1"/>
              </a:solidFill>
              <a:effectLst/>
              <a:latin typeface="Arial" pitchFamily="34" charset="0"/>
              <a:cs typeface="Arial" pitchFamily="34" charset="0"/>
            </a:endParaRPr>
          </a:p>
        </p:txBody>
      </p:sp>
      <p:sp>
        <p:nvSpPr>
          <p:cNvPr id="28" name="AutoShape 30"/>
          <p:cNvSpPr>
            <a:spLocks noChangeArrowheads="1"/>
          </p:cNvSpPr>
          <p:nvPr/>
        </p:nvSpPr>
        <p:spPr bwMode="auto">
          <a:xfrm rot="8911531">
            <a:off x="2420128" y="1254685"/>
            <a:ext cx="1049041" cy="262161"/>
          </a:xfrm>
          <a:prstGeom prst="rightArrow">
            <a:avLst>
              <a:gd name="adj1" fmla="val 50000"/>
              <a:gd name="adj2" fmla="val 86152"/>
            </a:avLst>
          </a:prstGeom>
          <a:solidFill>
            <a:schemeClr val="accent6">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DO"/>
          </a:p>
        </p:txBody>
      </p:sp>
      <p:sp>
        <p:nvSpPr>
          <p:cNvPr id="12" name="11 Pergamino horizontal"/>
          <p:cNvSpPr/>
          <p:nvPr/>
        </p:nvSpPr>
        <p:spPr>
          <a:xfrm>
            <a:off x="3571868" y="0"/>
            <a:ext cx="1928826" cy="92867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POA</a:t>
            </a:r>
            <a:endParaRPr lang="es-E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Oval 32"/>
          <p:cNvSpPr>
            <a:spLocks noChangeArrowheads="1"/>
          </p:cNvSpPr>
          <p:nvPr/>
        </p:nvSpPr>
        <p:spPr bwMode="auto">
          <a:xfrm>
            <a:off x="6429388" y="2714620"/>
            <a:ext cx="2714612" cy="1285884"/>
          </a:xfrm>
          <a:prstGeom prst="ellipse">
            <a:avLst/>
          </a:prstGeom>
          <a:solidFill>
            <a:srgbClr val="FFFF00"/>
          </a:solidFill>
          <a:ln w="9525">
            <a:solidFill>
              <a:srgbClr val="00B050"/>
            </a:solidFill>
            <a:round/>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DO" sz="1400" b="1" dirty="0" smtClean="0"/>
              <a:t>Línea estratégica1: Fortalecimiento Institucional</a:t>
            </a:r>
            <a:endParaRPr kumimoji="0" lang="es-DO"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Oval 32"/>
          <p:cNvSpPr>
            <a:spLocks noChangeArrowheads="1"/>
          </p:cNvSpPr>
          <p:nvPr/>
        </p:nvSpPr>
        <p:spPr bwMode="auto">
          <a:xfrm>
            <a:off x="6429388" y="4000504"/>
            <a:ext cx="2714612" cy="1285884"/>
          </a:xfrm>
          <a:prstGeom prst="ellipse">
            <a:avLst/>
          </a:prstGeom>
          <a:solidFill>
            <a:schemeClr val="accent3">
              <a:lumMod val="60000"/>
              <a:lumOff val="40000"/>
            </a:schemeClr>
          </a:solidFill>
          <a:ln w="9525">
            <a:solidFill>
              <a:srgbClr val="00B050"/>
            </a:solidFill>
            <a:round/>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ES" sz="1400" b="1" dirty="0" smtClean="0">
                <a:solidFill>
                  <a:srgbClr val="000000"/>
                </a:solidFill>
                <a:latin typeface="Arial" pitchFamily="34" charset="0"/>
                <a:cs typeface="Arial" pitchFamily="34" charset="0"/>
              </a:rPr>
              <a:t> </a:t>
            </a:r>
            <a:r>
              <a:rPr lang="es-DO" sz="1400" b="1" dirty="0" smtClean="0"/>
              <a:t>Línea estratégica II: Fortalecimiento de la Gestión de los Distritos Municipales</a:t>
            </a:r>
            <a:endParaRPr kumimoji="0" lang="es-DO"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5" name="Oval 32"/>
          <p:cNvSpPr>
            <a:spLocks noChangeArrowheads="1"/>
          </p:cNvSpPr>
          <p:nvPr/>
        </p:nvSpPr>
        <p:spPr bwMode="auto">
          <a:xfrm>
            <a:off x="6429388" y="5286388"/>
            <a:ext cx="2714612" cy="1285884"/>
          </a:xfrm>
          <a:prstGeom prst="ellipse">
            <a:avLst/>
          </a:prstGeom>
          <a:solidFill>
            <a:schemeClr val="accent6">
              <a:lumMod val="40000"/>
              <a:lumOff val="60000"/>
            </a:schemeClr>
          </a:solidFill>
          <a:ln w="9525">
            <a:solidFill>
              <a:srgbClr val="00B050"/>
            </a:solidFill>
            <a:round/>
            <a:headEnd/>
            <a:tailEnd/>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ES" sz="1200" b="1" dirty="0" smtClean="0">
                <a:solidFill>
                  <a:srgbClr val="000000"/>
                </a:solidFill>
                <a:latin typeface="Arial" pitchFamily="34" charset="0"/>
                <a:cs typeface="Arial" pitchFamily="34" charset="0"/>
              </a:rPr>
              <a:t> </a:t>
            </a:r>
            <a:r>
              <a:rPr lang="es-ES" sz="1200" b="1" dirty="0" smtClean="0"/>
              <a:t>Línea estratégica III: Promoción y Defensa de los Distritos Municipales</a:t>
            </a:r>
          </a:p>
          <a:p>
            <a:pPr algn="just" fontAlgn="base">
              <a:spcBef>
                <a:spcPct val="0"/>
              </a:spcBef>
              <a:spcAft>
                <a:spcPct val="0"/>
              </a:spcAft>
            </a:pPr>
            <a:endParaRPr kumimoji="0" lang="es-DO" b="1" i="0" u="none" strike="noStrike" cap="none" normalizeH="0" baseline="0" dirty="0" smtClean="0">
              <a:ln>
                <a:noFill/>
              </a:ln>
              <a:solidFill>
                <a:schemeClr val="tx1"/>
              </a:solidFill>
              <a:effectLst/>
              <a:latin typeface="Arial" pitchFamily="34" charset="0"/>
              <a:cs typeface="Arial" pitchFamily="34" charset="0"/>
            </a:endParaRPr>
          </a:p>
        </p:txBody>
      </p:sp>
      <p:sp>
        <p:nvSpPr>
          <p:cNvPr id="16" name="AutoShape 30"/>
          <p:cNvSpPr>
            <a:spLocks noChangeArrowheads="1"/>
          </p:cNvSpPr>
          <p:nvPr/>
        </p:nvSpPr>
        <p:spPr bwMode="auto">
          <a:xfrm rot="5400000">
            <a:off x="4046658" y="1168260"/>
            <a:ext cx="622056" cy="285752"/>
          </a:xfrm>
          <a:prstGeom prst="rightArrow">
            <a:avLst>
              <a:gd name="adj1" fmla="val 50000"/>
              <a:gd name="adj2" fmla="val 86152"/>
            </a:avLst>
          </a:prstGeom>
          <a:solidFill>
            <a:schemeClr val="accent6">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DO"/>
          </a:p>
        </p:txBody>
      </p:sp>
      <p:sp>
        <p:nvSpPr>
          <p:cNvPr id="17" name="AutoShape 30"/>
          <p:cNvSpPr>
            <a:spLocks noChangeArrowheads="1"/>
          </p:cNvSpPr>
          <p:nvPr/>
        </p:nvSpPr>
        <p:spPr bwMode="auto">
          <a:xfrm rot="2341491">
            <a:off x="5440697" y="1146514"/>
            <a:ext cx="1053819" cy="262078"/>
          </a:xfrm>
          <a:prstGeom prst="rightArrow">
            <a:avLst>
              <a:gd name="adj1" fmla="val 50000"/>
              <a:gd name="adj2" fmla="val 86152"/>
            </a:avLst>
          </a:prstGeom>
          <a:solidFill>
            <a:schemeClr val="accent6">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DO"/>
          </a:p>
        </p:txBody>
      </p:sp>
      <p:sp>
        <p:nvSpPr>
          <p:cNvPr id="18" name="AutoShape 30"/>
          <p:cNvSpPr>
            <a:spLocks noChangeArrowheads="1"/>
          </p:cNvSpPr>
          <p:nvPr/>
        </p:nvSpPr>
        <p:spPr bwMode="auto">
          <a:xfrm rot="4355199">
            <a:off x="1184536" y="3339872"/>
            <a:ext cx="1053819" cy="262078"/>
          </a:xfrm>
          <a:prstGeom prst="rightArrow">
            <a:avLst>
              <a:gd name="adj1" fmla="val 50000"/>
              <a:gd name="adj2" fmla="val 86152"/>
            </a:avLst>
          </a:prstGeom>
          <a:solidFill>
            <a:schemeClr val="accent6">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DO"/>
          </a:p>
        </p:txBody>
      </p:sp>
      <p:sp>
        <p:nvSpPr>
          <p:cNvPr id="19" name="AutoShape 30"/>
          <p:cNvSpPr>
            <a:spLocks noChangeArrowheads="1"/>
          </p:cNvSpPr>
          <p:nvPr/>
        </p:nvSpPr>
        <p:spPr bwMode="auto">
          <a:xfrm rot="5794186">
            <a:off x="3039193" y="3267057"/>
            <a:ext cx="1053819" cy="262078"/>
          </a:xfrm>
          <a:prstGeom prst="rightArrow">
            <a:avLst>
              <a:gd name="adj1" fmla="val 50000"/>
              <a:gd name="adj2" fmla="val 86152"/>
            </a:avLst>
          </a:prstGeom>
          <a:solidFill>
            <a:schemeClr val="accent6">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DO"/>
          </a:p>
        </p:txBody>
      </p:sp>
      <p:sp>
        <p:nvSpPr>
          <p:cNvPr id="20" name="AutoShape 30"/>
          <p:cNvSpPr>
            <a:spLocks noChangeArrowheads="1"/>
          </p:cNvSpPr>
          <p:nvPr/>
        </p:nvSpPr>
        <p:spPr bwMode="auto">
          <a:xfrm rot="8028970">
            <a:off x="4820728" y="3243597"/>
            <a:ext cx="2018051" cy="319719"/>
          </a:xfrm>
          <a:prstGeom prst="rightArrow">
            <a:avLst>
              <a:gd name="adj1" fmla="val 50000"/>
              <a:gd name="adj2" fmla="val 86152"/>
            </a:avLst>
          </a:prstGeom>
          <a:solidFill>
            <a:schemeClr val="accent6">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DO"/>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6</a:t>
            </a:fld>
            <a:endParaRPr lang="es-DO"/>
          </a:p>
        </p:txBody>
      </p:sp>
      <p:sp>
        <p:nvSpPr>
          <p:cNvPr id="5" name="4 Rectángulo"/>
          <p:cNvSpPr/>
          <p:nvPr/>
        </p:nvSpPr>
        <p:spPr>
          <a:xfrm>
            <a:off x="2143108" y="5500702"/>
            <a:ext cx="4572000" cy="1169551"/>
          </a:xfrm>
          <a:prstGeom prst="rect">
            <a:avLst/>
          </a:prstGeom>
        </p:spPr>
        <p:txBody>
          <a:bodyPr>
            <a:spAutoFit/>
          </a:bodyPr>
          <a:lstStyle/>
          <a:p>
            <a:r>
              <a:rPr lang="es-DO" sz="1400" dirty="0" smtClean="0">
                <a:latin typeface="Arial" pitchFamily="34" charset="0"/>
                <a:cs typeface="Arial" pitchFamily="34" charset="0"/>
              </a:rPr>
              <a:t>Plan Estratégico de Maizal 2024 es un plan de segunda generación. En este tipo de plan  el tejido social, la implicación de la población y la colaboración público-privada pasan a ocupar el centro de las estrategias del Plan</a:t>
            </a:r>
            <a:endParaRPr lang="es-DO" sz="1400" dirty="0">
              <a:latin typeface="Arial" pitchFamily="34" charset="0"/>
              <a:cs typeface="Arial" pitchFamily="34" charset="0"/>
            </a:endParaRPr>
          </a:p>
        </p:txBody>
      </p:sp>
      <p:sp>
        <p:nvSpPr>
          <p:cNvPr id="7" name="6 Llamada de flecha hacia arriba"/>
          <p:cNvSpPr/>
          <p:nvPr/>
        </p:nvSpPr>
        <p:spPr>
          <a:xfrm>
            <a:off x="214282" y="785794"/>
            <a:ext cx="8786874" cy="2428892"/>
          </a:xfrm>
          <a:prstGeom prst="upArrowCallout">
            <a:avLst>
              <a:gd name="adj1" fmla="val 25000"/>
              <a:gd name="adj2" fmla="val 25000"/>
              <a:gd name="adj3" fmla="val 27168"/>
              <a:gd name="adj4" fmla="val 64977"/>
            </a:avLst>
          </a:prstGeom>
          <a:solidFill>
            <a:schemeClr val="accent6">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8" name="Rectangle 1"/>
          <p:cNvSpPr>
            <a:spLocks noChangeArrowheads="1"/>
          </p:cNvSpPr>
          <p:nvPr/>
        </p:nvSpPr>
        <p:spPr bwMode="auto">
          <a:xfrm>
            <a:off x="285720" y="1785926"/>
            <a:ext cx="871543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 sz="1400" b="1" dirty="0" smtClean="0"/>
              <a:t>La Visión FEDODIM 2018 – 2028</a:t>
            </a:r>
            <a:r>
              <a:rPr lang="es-ES" sz="1400" dirty="0" smtClean="0"/>
              <a:t>. </a:t>
            </a:r>
            <a:r>
              <a:rPr lang="es-ES" sz="1600" dirty="0" smtClean="0"/>
              <a:t>Ser la institución más fuerte y solida del </a:t>
            </a:r>
            <a:r>
              <a:rPr lang="es-ES" sz="1600" dirty="0" err="1" smtClean="0"/>
              <a:t>asociatismo</a:t>
            </a:r>
            <a:r>
              <a:rPr lang="es-ES" sz="1600" dirty="0" smtClean="0"/>
              <a:t> municipal, ordenada, democrática, </a:t>
            </a:r>
            <a:r>
              <a:rPr lang="es-DO" sz="1600" i="1" dirty="0" smtClean="0"/>
              <a:t>emprendedora, transparente y visionaria</a:t>
            </a:r>
            <a:r>
              <a:rPr lang="es-DO" sz="1600" b="1" i="1" dirty="0" smtClean="0"/>
              <a:t>, </a:t>
            </a:r>
            <a:r>
              <a:rPr lang="es-DO" sz="1600" i="1" dirty="0" smtClean="0"/>
              <a:t>Impulsa su desarrollo apoyado en su capacidad de articulación participativa y cohesión social; a través del fortalecimiento y consolidación de los distritos municipales, </a:t>
            </a:r>
            <a:r>
              <a:rPr lang="es-ES" sz="1600" dirty="0" smtClean="0"/>
              <a:t>dotado de alta capacidad en sus recursos humanos, económico y tecnológicos, </a:t>
            </a:r>
            <a:r>
              <a:rPr lang="es-DO" sz="1600" i="1" dirty="0" smtClean="0"/>
              <a:t>con equidad social y de género</a:t>
            </a:r>
            <a:r>
              <a:rPr lang="es-DO" sz="1600" b="1" i="1" dirty="0" smtClean="0"/>
              <a:t>. </a:t>
            </a:r>
            <a:endParaRPr kumimoji="0" lang="es-DO" sz="140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Llamada de flecha hacia arriba"/>
          <p:cNvSpPr/>
          <p:nvPr/>
        </p:nvSpPr>
        <p:spPr>
          <a:xfrm>
            <a:off x="214282" y="3143248"/>
            <a:ext cx="8786874" cy="1500198"/>
          </a:xfrm>
          <a:prstGeom prst="upArrowCallout">
            <a:avLst>
              <a:gd name="adj1" fmla="val 25000"/>
              <a:gd name="adj2" fmla="val 25000"/>
              <a:gd name="adj3" fmla="val 25000"/>
              <a:gd name="adj4" fmla="val 66440"/>
            </a:avLst>
          </a:prstGeom>
          <a:solidFill>
            <a:schemeClr val="accent3">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0" name="9 Rectángulo"/>
          <p:cNvSpPr/>
          <p:nvPr/>
        </p:nvSpPr>
        <p:spPr>
          <a:xfrm>
            <a:off x="285720" y="3786190"/>
            <a:ext cx="8643966" cy="738664"/>
          </a:xfrm>
          <a:prstGeom prst="rect">
            <a:avLst/>
          </a:prstGeom>
        </p:spPr>
        <p:txBody>
          <a:bodyPr wrap="square">
            <a:spAutoFit/>
          </a:bodyPr>
          <a:lstStyle/>
          <a:p>
            <a:r>
              <a:rPr lang="es-ES" sz="1400" b="1" dirty="0" smtClean="0"/>
              <a:t>La  Misión</a:t>
            </a:r>
            <a:r>
              <a:rPr lang="es-ES" sz="1400" dirty="0" smtClean="0"/>
              <a:t>: Impulsar, producir,  acopiar y difundir </a:t>
            </a:r>
            <a:r>
              <a:rPr lang="es-ES" sz="1400" b="1" dirty="0" smtClean="0"/>
              <a:t>el Plan Estratégico FEDODIM 2018-2028</a:t>
            </a:r>
            <a:r>
              <a:rPr lang="es-ES" sz="1400" dirty="0" smtClean="0"/>
              <a:t>, útil, oportuno y de calidad para elevar la eficiencia de la gestión local en democracia, la transparencia, la participación, la gobernanza y la descentralización </a:t>
            </a:r>
            <a:r>
              <a:rPr lang="es-DO" sz="1400" dirty="0" smtClean="0">
                <a:latin typeface="Arial" pitchFamily="34" charset="0"/>
                <a:cs typeface="Arial" pitchFamily="34" charset="0"/>
              </a:rPr>
              <a:t>.. </a:t>
            </a:r>
            <a:endParaRPr lang="es-DO" sz="1400" dirty="0">
              <a:latin typeface="Arial" pitchFamily="34" charset="0"/>
              <a:cs typeface="Arial" pitchFamily="34" charset="0"/>
            </a:endParaRPr>
          </a:p>
        </p:txBody>
      </p:sp>
      <p:sp>
        <p:nvSpPr>
          <p:cNvPr id="11" name="10 Llamada de flecha hacia arriba"/>
          <p:cNvSpPr/>
          <p:nvPr/>
        </p:nvSpPr>
        <p:spPr>
          <a:xfrm>
            <a:off x="214282" y="4643446"/>
            <a:ext cx="8786874" cy="2071702"/>
          </a:xfrm>
          <a:prstGeom prst="upArrowCallout">
            <a:avLst/>
          </a:prstGeom>
          <a:blipFill>
            <a:blip r:embed="rId2"/>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11 Rectángulo"/>
          <p:cNvSpPr/>
          <p:nvPr/>
        </p:nvSpPr>
        <p:spPr>
          <a:xfrm>
            <a:off x="214282" y="5357826"/>
            <a:ext cx="8715436" cy="1384995"/>
          </a:xfrm>
          <a:prstGeom prst="rect">
            <a:avLst/>
          </a:prstGeom>
        </p:spPr>
        <p:txBody>
          <a:bodyPr wrap="square">
            <a:spAutoFit/>
          </a:bodyPr>
          <a:lstStyle/>
          <a:p>
            <a:r>
              <a:rPr lang="es-DO" sz="1400" b="1" dirty="0" smtClean="0"/>
              <a:t>Los Valores </a:t>
            </a:r>
            <a:r>
              <a:rPr lang="es-ES" sz="1400" b="1" dirty="0" smtClean="0"/>
              <a:t>: I</a:t>
            </a:r>
            <a:r>
              <a:rPr lang="es-DO" sz="1400" dirty="0" err="1" smtClean="0"/>
              <a:t>ntegridad</a:t>
            </a:r>
            <a:r>
              <a:rPr lang="es-DO" sz="1400" dirty="0" smtClean="0"/>
              <a:t> Tenemos: como principios de actuación el compromiso, la responsabilidad, honestidad, rectitud, respeto, transparencia, objetividad, equidad y justicia. Ética y Transparencia: Actuamos de manera honesta con otros y con nosotros mismos; abogamos por altos estándares éticos en todas nuestras acciones; damos visibilidad a las acciones de la Institución, divulgando lo que hacemos y cómo lo hacemos.</a:t>
            </a:r>
            <a:r>
              <a:rPr lang="es-ES" sz="1400" dirty="0" smtClean="0"/>
              <a:t> Responsabilidad</a:t>
            </a:r>
            <a:r>
              <a:rPr lang="es-DO" sz="1400" dirty="0" smtClean="0"/>
              <a:t> Social: Somos una institución ética, social y ambientalmente responsable, que con su accionar contribuye a una mejor sociedad entre otros.</a:t>
            </a:r>
            <a:endParaRPr lang="es-ES" sz="1400" dirty="0"/>
          </a:p>
        </p:txBody>
      </p:sp>
      <p:sp>
        <p:nvSpPr>
          <p:cNvPr id="14" name="13 Pergamino horizontal"/>
          <p:cNvSpPr/>
          <p:nvPr/>
        </p:nvSpPr>
        <p:spPr>
          <a:xfrm>
            <a:off x="285720" y="0"/>
            <a:ext cx="8715436" cy="92867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DO" sz="4400" b="1" dirty="0" smtClean="0"/>
              <a:t> I - Visión,  Misión  y  Valores</a:t>
            </a:r>
            <a:endParaRPr lang="es-ES" sz="4400" dirty="0" smtClean="0"/>
          </a:p>
          <a:p>
            <a:pPr algn="ctr"/>
            <a:endPar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7</a:t>
            </a:fld>
            <a:endParaRPr lang="es-DO"/>
          </a:p>
        </p:txBody>
      </p:sp>
      <p:sp>
        <p:nvSpPr>
          <p:cNvPr id="15" name="14 Cubo"/>
          <p:cNvSpPr/>
          <p:nvPr/>
        </p:nvSpPr>
        <p:spPr>
          <a:xfrm>
            <a:off x="0" y="1214422"/>
            <a:ext cx="8858312" cy="2428892"/>
          </a:xfrm>
          <a:prstGeom prst="cube">
            <a:avLst/>
          </a:prstGeom>
          <a:blipFill>
            <a:blip r:embed="rId2"/>
            <a:tile tx="0" ty="0" sx="100000" sy="100000" flip="none" algn="tl"/>
          </a:blipFill>
          <a:ln>
            <a:solidFill>
              <a:schemeClr val="accent3">
                <a:lumMod val="75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10" name="9 Pergamino horizontal"/>
          <p:cNvSpPr/>
          <p:nvPr/>
        </p:nvSpPr>
        <p:spPr>
          <a:xfrm>
            <a:off x="214282" y="0"/>
            <a:ext cx="8715436" cy="928670"/>
          </a:xfrm>
          <a:prstGeom prst="horizontalScroll">
            <a:avLst/>
          </a:prstGeo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DO" sz="4400" b="1" dirty="0" smtClean="0"/>
              <a:t> </a:t>
            </a:r>
          </a:p>
          <a:p>
            <a:pPr algn="ctr"/>
            <a:r>
              <a:rPr lang="es-DO" sz="4400" b="1" dirty="0" smtClean="0"/>
              <a:t>II - Objetivos estratégicos y Metas</a:t>
            </a:r>
            <a:endParaRPr lang="es-ES" sz="4400" dirty="0" smtClean="0"/>
          </a:p>
          <a:p>
            <a:pPr algn="ctr"/>
            <a:endParaRPr lang="es-ES" sz="4400" dirty="0" smtClean="0"/>
          </a:p>
          <a:p>
            <a:pPr algn="ctr"/>
            <a:endParaRPr lang="es-E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Cubo"/>
          <p:cNvSpPr/>
          <p:nvPr/>
        </p:nvSpPr>
        <p:spPr>
          <a:xfrm>
            <a:off x="285688" y="3929066"/>
            <a:ext cx="8858312" cy="2428892"/>
          </a:xfrm>
          <a:prstGeom prst="cube">
            <a:avLst/>
          </a:prstGeom>
          <a:blipFill>
            <a:blip r:embed="rId2"/>
            <a:tile tx="0" ty="0" sx="100000" sy="100000" flip="none" algn="tl"/>
          </a:blipFill>
          <a:ln>
            <a:solidFill>
              <a:schemeClr val="accent3">
                <a:lumMod val="75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0420" name="Rectangle 4"/>
          <p:cNvSpPr>
            <a:spLocks noChangeArrowheads="1"/>
          </p:cNvSpPr>
          <p:nvPr/>
        </p:nvSpPr>
        <p:spPr bwMode="auto">
          <a:xfrm>
            <a:off x="142844" y="1857364"/>
            <a:ext cx="807246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81075" algn="l"/>
              </a:tabLst>
            </a:pPr>
            <a:r>
              <a:rPr kumimoji="0" lang="es-DO"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Los Objetivos Estratégicos: </a:t>
            </a:r>
            <a:r>
              <a:rPr kumimoji="0" lang="es-DO"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Son orientaciones generales gestionadas estratégicamente, para concretar la Visión FEDODIM  2028, y alcanzar los proyectos estructurantes que se han concertado en este II Plan Estratégico. Expresan la definición operativa de las intervenciones, su direccionalidad, las formas para lograrlas, su concreción en el tiempo y finalmente los insumos de información necesarios para evaluar si se han alcanzado.</a:t>
            </a:r>
            <a:endParaRPr kumimoji="0" lang="es-DO"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21" name="Rectangle 5"/>
          <p:cNvSpPr>
            <a:spLocks noChangeArrowheads="1"/>
          </p:cNvSpPr>
          <p:nvPr/>
        </p:nvSpPr>
        <p:spPr bwMode="auto">
          <a:xfrm>
            <a:off x="285720" y="4572008"/>
            <a:ext cx="821537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La meta de este Plan Estratégico 2018-2028</a:t>
            </a:r>
            <a:r>
              <a:rPr kumimoji="0" lang="es-E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 ha definido como: Transformar a FEDODIM en un espacio orientado a una Gestión Participativa y centrada en el servicio a los Distritos Municipales. Para lograr esta meta se han identificado tres líneas estratégicas</a:t>
            </a:r>
            <a:r>
              <a:rPr kumimoji="0" lang="es-DO"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fundamentales</a:t>
            </a:r>
            <a:r>
              <a:rPr kumimoji="0" lang="es-E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basadas en los hallazgos del análisis contextual previamente presentado.</a:t>
            </a:r>
            <a:r>
              <a:rPr kumimoji="0" lang="es-DO"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Las tres líneas estratégicas son: Fortalecimiento Institucional, Fortalecimientos de la Gestión de los Distritos Municipales y Promoción y Defensa de los Distritos Municipales</a:t>
            </a:r>
            <a:r>
              <a:rPr kumimoji="0" lang="es-ES" sz="1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8</a:t>
            </a:fld>
            <a:endParaRPr lang="es-DO"/>
          </a:p>
        </p:txBody>
      </p:sp>
      <p:graphicFrame>
        <p:nvGraphicFramePr>
          <p:cNvPr id="7" name="6 Diagrama"/>
          <p:cNvGraphicFramePr/>
          <p:nvPr/>
        </p:nvGraphicFramePr>
        <p:xfrm>
          <a:off x="0" y="288000"/>
          <a:ext cx="9304576" cy="6422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25 Flecha izquierda y arriba"/>
          <p:cNvSpPr/>
          <p:nvPr/>
        </p:nvSpPr>
        <p:spPr>
          <a:xfrm rot="16200000">
            <a:off x="2139676" y="4718316"/>
            <a:ext cx="571504" cy="850392"/>
          </a:xfrm>
          <a:prstGeom prst="leftUpArrow">
            <a:avLst>
              <a:gd name="adj1" fmla="val 25000"/>
              <a:gd name="adj2" fmla="val 23153"/>
              <a:gd name="adj3" fmla="val 2992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27" name="26 Flecha izquierda y arriba"/>
          <p:cNvSpPr/>
          <p:nvPr/>
        </p:nvSpPr>
        <p:spPr>
          <a:xfrm rot="17617883">
            <a:off x="4576019" y="3507473"/>
            <a:ext cx="571504" cy="850392"/>
          </a:xfrm>
          <a:prstGeom prst="leftUpArrow">
            <a:avLst>
              <a:gd name="adj1" fmla="val 25000"/>
              <a:gd name="adj2" fmla="val 23153"/>
              <a:gd name="adj3" fmla="val 2992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0" name="29 Flecha izquierda y arriba"/>
          <p:cNvSpPr/>
          <p:nvPr/>
        </p:nvSpPr>
        <p:spPr>
          <a:xfrm rot="17617883">
            <a:off x="7129370" y="2803637"/>
            <a:ext cx="471498" cy="900739"/>
          </a:xfrm>
          <a:prstGeom prst="leftUpArrow">
            <a:avLst>
              <a:gd name="adj1" fmla="val 25000"/>
              <a:gd name="adj2" fmla="val 23153"/>
              <a:gd name="adj3" fmla="val 2992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3" name="32 Flecha curvada hacia la derecha"/>
          <p:cNvSpPr/>
          <p:nvPr/>
        </p:nvSpPr>
        <p:spPr>
          <a:xfrm rot="20481145">
            <a:off x="985976" y="868353"/>
            <a:ext cx="584351" cy="3135488"/>
          </a:xfrm>
          <a:prstGeom prst="curvedRightArrow">
            <a:avLst>
              <a:gd name="adj1" fmla="val 35308"/>
              <a:gd name="adj2" fmla="val 59022"/>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chemeClr val="tx1"/>
              </a:solidFill>
            </a:endParaRPr>
          </a:p>
        </p:txBody>
      </p:sp>
      <p:sp>
        <p:nvSpPr>
          <p:cNvPr id="46" name="45 Flecha izquierda, derecha y arriba"/>
          <p:cNvSpPr/>
          <p:nvPr/>
        </p:nvSpPr>
        <p:spPr>
          <a:xfrm rot="10800000">
            <a:off x="1071538" y="0"/>
            <a:ext cx="5572164" cy="1714488"/>
          </a:xfrm>
          <a:prstGeom prst="leftRightUpArrow">
            <a:avLst>
              <a:gd name="adj1" fmla="val 31990"/>
              <a:gd name="adj2" fmla="val 33223"/>
              <a:gd name="adj3" fmla="val 25000"/>
            </a:avLst>
          </a:prstGeom>
          <a:blipFill>
            <a:blip r:embed="rId6">
              <a:duotone>
                <a:schemeClr val="accent5">
                  <a:shade val="45000"/>
                  <a:satMod val="135000"/>
                </a:schemeClr>
                <a:prstClr val="white"/>
              </a:duotone>
            </a:blip>
            <a:tile tx="0" ty="0" sx="100000" sy="100000" flip="none" algn="tl"/>
          </a:blipFill>
          <a:ln>
            <a:solidFill>
              <a:schemeClr val="accent4">
                <a:lumMod val="60000"/>
                <a:lumOff val="4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7" name="46 CuadroTexto"/>
          <p:cNvSpPr txBox="1"/>
          <p:nvPr/>
        </p:nvSpPr>
        <p:spPr>
          <a:xfrm>
            <a:off x="1142976" y="285728"/>
            <a:ext cx="5286412" cy="400110"/>
          </a:xfrm>
          <a:prstGeom prst="rect">
            <a:avLst/>
          </a:prstGeom>
          <a:noFill/>
        </p:spPr>
        <p:txBody>
          <a:bodyPr wrap="square" rtlCol="0">
            <a:spAutoFit/>
          </a:bodyPr>
          <a:lstStyle/>
          <a:p>
            <a:r>
              <a:rPr lang="es-ES" b="1" dirty="0" smtClean="0"/>
              <a:t>      III - Líneas  estratégicas, Objetivos  y  </a:t>
            </a:r>
            <a:r>
              <a:rPr lang="es-DO" b="1" dirty="0" smtClean="0"/>
              <a:t>Descripción</a:t>
            </a:r>
            <a:r>
              <a:rPr lang="es-DO" sz="2000" b="1" dirty="0" smtClean="0"/>
              <a:t>:</a:t>
            </a:r>
            <a:endParaRPr lang="es-ES" sz="2000" dirty="0"/>
          </a:p>
        </p:txBody>
      </p:sp>
      <p:sp>
        <p:nvSpPr>
          <p:cNvPr id="50" name="49 Flecha curvada hacia la izquierda"/>
          <p:cNvSpPr/>
          <p:nvPr/>
        </p:nvSpPr>
        <p:spPr>
          <a:xfrm rot="344480">
            <a:off x="6657763" y="398395"/>
            <a:ext cx="912278" cy="1755076"/>
          </a:xfrm>
          <a:prstGeom prst="curvedLeftArrow">
            <a:avLst>
              <a:gd name="adj1" fmla="val 22642"/>
              <a:gd name="adj2" fmla="val 50000"/>
              <a:gd name="adj3" fmla="val 45152"/>
            </a:avLst>
          </a:prstGeom>
          <a:blipFill>
            <a:blip r:embed="rId7">
              <a:duotone>
                <a:schemeClr val="accent4">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chemeClr val="tx1"/>
              </a:solidFill>
            </a:endParaRPr>
          </a:p>
        </p:txBody>
      </p:sp>
      <p:sp>
        <p:nvSpPr>
          <p:cNvPr id="52" name="51 Flecha curvada hacia la derecha"/>
          <p:cNvSpPr/>
          <p:nvPr/>
        </p:nvSpPr>
        <p:spPr>
          <a:xfrm rot="20715111">
            <a:off x="2714612" y="1214422"/>
            <a:ext cx="731520" cy="1643074"/>
          </a:xfrm>
          <a:prstGeom prst="curvedRightArrow">
            <a:avLst>
              <a:gd name="adj1" fmla="val 25000"/>
              <a:gd name="adj2" fmla="val 50000"/>
              <a:gd name="adj3" fmla="val 20427"/>
            </a:avLst>
          </a:prstGeom>
          <a:blipFill>
            <a:blip r:embed="rId8">
              <a:duotone>
                <a:schemeClr val="accent6">
                  <a:shade val="45000"/>
                  <a:satMod val="135000"/>
                </a:schemeClr>
                <a:prstClr val="white"/>
              </a:duotone>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chemeClr val="tx1"/>
              </a:solidFill>
            </a:endParaRPr>
          </a:p>
        </p:txBody>
      </p:sp>
      <p:sp>
        <p:nvSpPr>
          <p:cNvPr id="12" name="11 Estrella de 5 puntas"/>
          <p:cNvSpPr/>
          <p:nvPr/>
        </p:nvSpPr>
        <p:spPr>
          <a:xfrm>
            <a:off x="6143636" y="1714488"/>
            <a:ext cx="437315" cy="437315"/>
          </a:xfrm>
          <a:prstGeom prst="star5">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C17627C-BFC2-4D22-8F64-57EE8A5BD12D}" type="slidenum">
              <a:rPr lang="es-DO" smtClean="0"/>
              <a:pPr/>
              <a:t>9</a:t>
            </a:fld>
            <a:endParaRPr lang="es-DO"/>
          </a:p>
        </p:txBody>
      </p:sp>
      <p:pic>
        <p:nvPicPr>
          <p:cNvPr id="4" name="3 Imagen" descr="images maizal 2"/>
          <p:cNvPicPr/>
          <p:nvPr/>
        </p:nvPicPr>
        <p:blipFill>
          <a:blip r:embed="rId2"/>
          <a:srcRect/>
          <a:stretch>
            <a:fillRect/>
          </a:stretch>
        </p:blipFill>
        <p:spPr bwMode="auto">
          <a:xfrm>
            <a:off x="285720" y="3571876"/>
            <a:ext cx="8643998" cy="3286124"/>
          </a:xfrm>
          <a:prstGeom prst="rect">
            <a:avLst/>
          </a:prstGeom>
          <a:noFill/>
          <a:ln w="9525">
            <a:noFill/>
            <a:miter lim="800000"/>
            <a:headEnd/>
            <a:tailEnd/>
          </a:ln>
          <a:scene3d>
            <a:camera prst="orthographicFront"/>
            <a:lightRig rig="threePt" dir="t"/>
          </a:scene3d>
          <a:sp3d>
            <a:bevelT prst="slope"/>
          </a:sp3d>
        </p:spPr>
      </p:pic>
      <p:sp>
        <p:nvSpPr>
          <p:cNvPr id="5" name="4 Rectángulo"/>
          <p:cNvSpPr/>
          <p:nvPr/>
        </p:nvSpPr>
        <p:spPr>
          <a:xfrm>
            <a:off x="3000364" y="714356"/>
            <a:ext cx="6143636" cy="369332"/>
          </a:xfrm>
          <a:prstGeom prst="rect">
            <a:avLst/>
          </a:prstGeom>
        </p:spPr>
        <p:txBody>
          <a:bodyPr wrap="square">
            <a:spAutoFit/>
          </a:bodyPr>
          <a:lstStyle/>
          <a:p>
            <a:pPr algn="just"/>
            <a:endParaRPr lang="es-DO" dirty="0"/>
          </a:p>
        </p:txBody>
      </p:sp>
      <p:sp>
        <p:nvSpPr>
          <p:cNvPr id="58369" name="Rectangle 1"/>
          <p:cNvSpPr>
            <a:spLocks noChangeArrowheads="1"/>
          </p:cNvSpPr>
          <p:nvPr/>
        </p:nvSpPr>
        <p:spPr bwMode="auto">
          <a:xfrm>
            <a:off x="0" y="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La Línea estratégica de Fortalecimiento Institucional</a:t>
            </a:r>
            <a:r>
              <a:rPr kumimoji="0" lang="es-E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está dirigida a garantizar el incremento de las capacidades de FDODIM para gestionar de manera eficaz y eficiente el presente Plan Estratégico, a partir de los tópicos que componen el escenario político, social y económico actual.</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0" name="Rectangle 2"/>
          <p:cNvSpPr>
            <a:spLocks noChangeArrowheads="1"/>
          </p:cNvSpPr>
          <p:nvPr/>
        </p:nvSpPr>
        <p:spPr bwMode="auto">
          <a:xfrm>
            <a:off x="0" y="928671"/>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DO"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La Línea estratégica de  fortalecimiento de la Gestión de los Distritos Municipales</a:t>
            </a:r>
            <a:r>
              <a:rPr kumimoji="0" lang="es-DO"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consiste en definir las debilidades técnicas, políticas y jurídicas de dichos gobiernos locales, para poner en marcha iniciativas que respondan de manera oportuna a la realidad encontrada, de manera que los distritos municipales puedan desarrollar su gestión apegada a principios de eficiencia, eficacia y transparencia.</a:t>
            </a:r>
            <a:endParaRPr kumimoji="0" lang="es-DO"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1" name="Rectangle 3"/>
          <p:cNvSpPr>
            <a:spLocks noChangeArrowheads="1"/>
          </p:cNvSpPr>
          <p:nvPr/>
        </p:nvSpPr>
        <p:spPr bwMode="auto">
          <a:xfrm>
            <a:off x="0" y="2285992"/>
            <a:ext cx="885828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DO"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La Línea estratégica</a:t>
            </a:r>
            <a:r>
              <a:rPr kumimoji="0" lang="es-DO"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s-DO"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  </a:t>
            </a:r>
            <a:r>
              <a:rPr kumimoji="0" lang="es-DO"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de</a:t>
            </a:r>
            <a:r>
              <a:rPr kumimoji="0" lang="es-DO"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Promoción y Defensa de los Distritos Municipales</a:t>
            </a:r>
            <a:r>
              <a:rPr kumimoji="0" lang="es-DO"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busca asegurar a los gobiernos locales de dichas entidades territoriales, garantía de sus prerrogativas tanto a nivel colectivo como individual, en el sentido de demandar el cumplimiento de los establecido en la legislación nacional en relación a la materia y a impulsar la aprobación de instrumentos jurídicos que permitan mejorar la gestión local.</a:t>
            </a:r>
            <a:endParaRPr kumimoji="0" lang="es-DO"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3796</TotalTime>
  <Words>1473</Words>
  <Application>Microsoft Office PowerPoint</Application>
  <PresentationFormat>Presentación en pantalla (4:3)</PresentationFormat>
  <Paragraphs>229</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Estratégico del Distrito Municipal de MAIZAL   2013-2023</dc:title>
  <dc:creator>Pozo</dc:creator>
  <cp:lastModifiedBy>usuario</cp:lastModifiedBy>
  <cp:revision>332</cp:revision>
  <dcterms:created xsi:type="dcterms:W3CDTF">2014-01-07T19:40:13Z</dcterms:created>
  <dcterms:modified xsi:type="dcterms:W3CDTF">2019-04-08T14:58:40Z</dcterms:modified>
</cp:coreProperties>
</file>